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1" r:id="rId1"/>
    <p:sldMasterId id="2147483744" r:id="rId2"/>
    <p:sldMasterId id="2147483810" r:id="rId3"/>
    <p:sldMasterId id="2147483821" r:id="rId4"/>
    <p:sldMasterId id="2147483832" r:id="rId5"/>
    <p:sldMasterId id="2147483843" r:id="rId6"/>
    <p:sldMasterId id="2147483854" r:id="rId7"/>
  </p:sldMasterIdLst>
  <p:notesMasterIdLst>
    <p:notesMasterId r:id="rId26"/>
  </p:notesMasterIdLst>
  <p:handoutMasterIdLst>
    <p:handoutMasterId r:id="rId27"/>
  </p:handoutMasterIdLst>
  <p:sldIdLst>
    <p:sldId id="258" r:id="rId8"/>
    <p:sldId id="284" r:id="rId9"/>
    <p:sldId id="285" r:id="rId10"/>
    <p:sldId id="286" r:id="rId11"/>
    <p:sldId id="304" r:id="rId12"/>
    <p:sldId id="275" r:id="rId13"/>
    <p:sldId id="310" r:id="rId14"/>
    <p:sldId id="311" r:id="rId15"/>
    <p:sldId id="312" r:id="rId16"/>
    <p:sldId id="307" r:id="rId17"/>
    <p:sldId id="282" r:id="rId18"/>
    <p:sldId id="296" r:id="rId19"/>
    <p:sldId id="297" r:id="rId20"/>
    <p:sldId id="298" r:id="rId21"/>
    <p:sldId id="300" r:id="rId22"/>
    <p:sldId id="313" r:id="rId23"/>
    <p:sldId id="272" r:id="rId24"/>
    <p:sldId id="294" r:id="rId25"/>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Instruktion av ppt-mallen" id="{55D86A81-7526-4CB2-AD27-B3EF5E673B66}">
          <p14:sldIdLst>
            <p14:sldId id="256"/>
            <p14:sldId id="270"/>
          </p14:sldIdLst>
        </p14:section>
        <p14:section name="Exempel på Layouter" id="{ADF40A6D-7FF3-41DA-948E-93F4E8FFB569}">
          <p14:sldIdLst>
            <p14:sldId id="269"/>
            <p14:sldId id="257"/>
            <p14:sldId id="258"/>
            <p14:sldId id="271"/>
            <p14:sldId id="259"/>
            <p14:sldId id="267"/>
            <p14:sldId id="260"/>
            <p14:sldId id="262"/>
            <p14:sldId id="261"/>
            <p14:sldId id="266"/>
            <p14:sldId id="263"/>
            <p14:sldId id="265"/>
            <p14:sldId id="264"/>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C2C2C"/>
    <a:srgbClr val="275269"/>
    <a:srgbClr val="A6B750"/>
    <a:srgbClr val="000000"/>
    <a:srgbClr val="326886"/>
    <a:srgbClr val="8CC2F2"/>
    <a:srgbClr val="F7BF3A"/>
    <a:srgbClr val="13958F"/>
    <a:srgbClr val="149472"/>
    <a:srgbClr val="17AB8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86763" autoAdjust="0"/>
  </p:normalViewPr>
  <p:slideViewPr>
    <p:cSldViewPr snapToGrid="0" snapToObjects="1">
      <p:cViewPr varScale="1">
        <p:scale>
          <a:sx n="88" d="100"/>
          <a:sy n="88" d="100"/>
        </p:scale>
        <p:origin x="-1282" y="-67"/>
      </p:cViewPr>
      <p:guideLst>
        <p:guide orient="horz" pos="3942"/>
        <p:guide/>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CA4BE0-F786-0E49-94A8-1F2CBA953599}" type="datetimeFigureOut">
              <a:rPr lang="sv-SE" smtClean="0"/>
              <a:pPr/>
              <a:t>2017-02-10</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27497BC-B4BF-D24D-9855-FA158D57D125}" type="slidenum">
              <a:rPr lang="sv-SE" smtClean="0"/>
              <a:pPr/>
              <a:t>‹#›</a:t>
            </a:fld>
            <a:endParaRPr lang="sv-SE"/>
          </a:p>
        </p:txBody>
      </p:sp>
    </p:spTree>
    <p:extLst>
      <p:ext uri="{BB962C8B-B14F-4D97-AF65-F5344CB8AC3E}">
        <p14:creationId xmlns:p14="http://schemas.microsoft.com/office/powerpoint/2010/main" xmlns="" val="25841131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8A7049-4081-424B-8128-683F6C2017C9}" type="datetimeFigureOut">
              <a:rPr lang="sv-SE" smtClean="0"/>
              <a:pPr/>
              <a:t>2017-02-10</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8970E8-606E-544E-9196-A0321FFF4315}" type="slidenum">
              <a:rPr lang="sv-SE" smtClean="0"/>
              <a:pPr/>
              <a:t>‹#›</a:t>
            </a:fld>
            <a:endParaRPr lang="sv-SE"/>
          </a:p>
        </p:txBody>
      </p:sp>
    </p:spTree>
    <p:extLst>
      <p:ext uri="{BB962C8B-B14F-4D97-AF65-F5344CB8AC3E}">
        <p14:creationId xmlns:p14="http://schemas.microsoft.com/office/powerpoint/2010/main" xmlns="" val="14368551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Fortsatt</a:t>
            </a:r>
            <a:r>
              <a:rPr lang="sv-SE" baseline="0" dirty="0" smtClean="0"/>
              <a:t> gäller att vi helst inte ska ha massor med kontaktuppgifter och inte till enskilda personer.</a:t>
            </a:r>
            <a:br>
              <a:rPr lang="sv-SE" baseline="0" dirty="0" smtClean="0"/>
            </a:br>
            <a:r>
              <a:rPr lang="sv-SE" baseline="0" dirty="0" smtClean="0"/>
              <a:t>Vi har valt en strategi i staden och det är kontaktcenter. Ska inte undergrävas.</a:t>
            </a:r>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4</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Webbstrategiska ser över beskrivningar av olika servicetyper </a:t>
            </a:r>
            <a:r>
              <a:rPr lang="sv-SE" dirty="0" err="1" smtClean="0"/>
              <a:t>tex</a:t>
            </a:r>
            <a:r>
              <a:rPr lang="sv-SE" dirty="0" smtClean="0"/>
              <a:t> som</a:t>
            </a:r>
            <a:r>
              <a:rPr lang="sv-SE" baseline="0" dirty="0" smtClean="0"/>
              <a:t> återvinningsstation eller simhall.</a:t>
            </a:r>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5</a:t>
            </a:fld>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Särskilt för </a:t>
            </a:r>
            <a:r>
              <a:rPr lang="sv-SE" dirty="0" err="1" smtClean="0"/>
              <a:t>sdf</a:t>
            </a:r>
            <a:r>
              <a:rPr lang="sv-SE" dirty="0" smtClean="0"/>
              <a:t> förstår att chefen sannolikt är lämpligast. Men det ska egentligen vara den som bäst har koll på vad för info</a:t>
            </a:r>
            <a:r>
              <a:rPr lang="sv-SE" baseline="0" dirty="0" smtClean="0"/>
              <a:t> som behöver ändras, och det är inte alltid chefen.</a:t>
            </a:r>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7</a:t>
            </a:fld>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rtl="0"/>
            <a:r>
              <a:rPr lang="sv-SE" sz="1200" kern="1200" baseline="0" dirty="0" smtClean="0">
                <a:solidFill>
                  <a:schemeClr val="tx1"/>
                </a:solidFill>
                <a:latin typeface="+mn-lt"/>
                <a:ea typeface="+mn-ea"/>
                <a:cs typeface="+mn-cs"/>
              </a:rPr>
              <a:t>Återkopplingarna visar att det är viktigt att vi fortsätter vårt enträgna underhållsår. Jag kan inte nog betona hur viktigt att vi gör detta varje år. Detta är ryggraden i verksamhetens kommunikation och den behöver vara korrekt och uppdaterad. Underhållsåret resulterar i ett klart förbättrat innehåll och därmed bättre service för boende, besökare och företagare.</a:t>
            </a:r>
          </a:p>
          <a:p>
            <a:pPr rtl="0"/>
            <a:r>
              <a:rPr lang="sv-SE" sz="1200" kern="1200" baseline="0" dirty="0" smtClean="0">
                <a:solidFill>
                  <a:schemeClr val="tx1"/>
                </a:solidFill>
                <a:latin typeface="+mn-lt"/>
                <a:ea typeface="+mn-ea"/>
                <a:cs typeface="+mn-cs"/>
              </a:rPr>
              <a:t>Framgångsfaktor att ligga på och </a:t>
            </a:r>
            <a:r>
              <a:rPr lang="sv-SE" sz="1200" kern="1200" baseline="0" dirty="0" err="1" smtClean="0">
                <a:solidFill>
                  <a:schemeClr val="tx1"/>
                </a:solidFill>
                <a:latin typeface="+mn-lt"/>
                <a:ea typeface="+mn-ea"/>
                <a:cs typeface="+mn-cs"/>
              </a:rPr>
              <a:t>påminnna</a:t>
            </a:r>
            <a:r>
              <a:rPr lang="sv-SE" sz="1200" kern="1200" baseline="0" dirty="0" smtClean="0">
                <a:solidFill>
                  <a:schemeClr val="tx1"/>
                </a:solidFill>
                <a:latin typeface="+mn-lt"/>
                <a:ea typeface="+mn-ea"/>
                <a:cs typeface="+mn-cs"/>
              </a:rPr>
              <a:t> om faktakontroll. Att signalera att detta måste göras och att det är viktigt.</a:t>
            </a:r>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10</a:t>
            </a:fld>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latin typeface="+mn-lt"/>
                <a:ea typeface="+mn-ea"/>
                <a:cs typeface="+mn-cs"/>
              </a:rPr>
              <a:t>Många slitit och kämpat för att genomföra. Stort tack för insatsen.</a:t>
            </a:r>
            <a:endParaRPr lang="sv-SE" dirty="0" smtClean="0"/>
          </a:p>
          <a:p>
            <a:pPr rtl="0"/>
            <a:r>
              <a:rPr lang="sv-SE" sz="1200" kern="1200" baseline="0" dirty="0" smtClean="0">
                <a:solidFill>
                  <a:schemeClr val="tx1"/>
                </a:solidFill>
                <a:latin typeface="+mn-lt"/>
                <a:ea typeface="+mn-ea"/>
                <a:cs typeface="+mn-cs"/>
              </a:rPr>
              <a:t>Kommit in mycket viktiga synpunkter och en hel del frågor. Webbstrategiska kommer att återkomma och svara.</a:t>
            </a:r>
          </a:p>
        </p:txBody>
      </p:sp>
      <p:sp>
        <p:nvSpPr>
          <p:cNvPr id="4" name="Platshållare för bildnummer 3"/>
          <p:cNvSpPr>
            <a:spLocks noGrp="1"/>
          </p:cNvSpPr>
          <p:nvPr>
            <p:ph type="sldNum" sz="quarter" idx="10"/>
          </p:nvPr>
        </p:nvSpPr>
        <p:spPr/>
        <p:txBody>
          <a:bodyPr/>
          <a:lstStyle/>
          <a:p>
            <a:fld id="{378970E8-606E-544E-9196-A0321FFF4315}" type="slidenum">
              <a:rPr lang="sv-SE" smtClean="0"/>
              <a:pPr/>
              <a:t>11</a:t>
            </a:fld>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a:t>
            </a:r>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14</a:t>
            </a:fld>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Främst att föst</a:t>
            </a:r>
            <a:r>
              <a:rPr lang="sv-SE" baseline="0" dirty="0" smtClean="0"/>
              <a:t> kolla sin webborganisation. Behövs det i är när den nu gjord för de flesta nyligen. Eller kortare tid för detta?</a:t>
            </a:r>
            <a:br>
              <a:rPr lang="sv-SE" baseline="0" dirty="0" smtClean="0"/>
            </a:br>
            <a:r>
              <a:rPr lang="sv-SE" baseline="0" dirty="0" smtClean="0"/>
              <a:t>Och nytt att lite tidigare deadline för underhållsåret så återkoppling hinner kommer med i </a:t>
            </a:r>
            <a:r>
              <a:rPr lang="sv-SE" baseline="0" smtClean="0"/>
              <a:t>er förvaltnings årsrapport.</a:t>
            </a:r>
            <a:r>
              <a:rPr lang="sv-SE" baseline="0" dirty="0" smtClean="0"/>
              <a:t/>
            </a:r>
            <a:br>
              <a:rPr lang="sv-SE" baseline="0" dirty="0" smtClean="0"/>
            </a:br>
            <a:r>
              <a:rPr lang="sv-SE" dirty="0" smtClean="0"/>
              <a:t>Kommer ett utskick inom</a:t>
            </a:r>
            <a:r>
              <a:rPr lang="sv-SE" baseline="0" dirty="0" smtClean="0"/>
              <a:t> kort.</a:t>
            </a:r>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15</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p:spTree>
      <p:nvGrpSpPr>
        <p:cNvPr id="1" name=""/>
        <p:cNvGrpSpPr/>
        <p:nvPr/>
      </p:nvGrpSpPr>
      <p:grpSpPr>
        <a:xfrm>
          <a:off x="0" y="0"/>
          <a:ext cx="0" cy="0"/>
          <a:chOff x="0" y="0"/>
          <a:chExt cx="0" cy="0"/>
        </a:xfrm>
      </p:grpSpPr>
      <p:sp>
        <p:nvSpPr>
          <p:cNvPr id="3" name="Platshållare för bild 2"/>
          <p:cNvSpPr>
            <a:spLocks noGrp="1"/>
          </p:cNvSpPr>
          <p:nvPr>
            <p:ph type="pic" sz="quarter" idx="15" hasCustomPrompt="1"/>
          </p:nvPr>
        </p:nvSpPr>
        <p:spPr>
          <a:xfrm>
            <a:off x="2371725" y="176213"/>
            <a:ext cx="6583363" cy="6518275"/>
          </a:xfrm>
          <a:solidFill>
            <a:schemeClr val="accent1"/>
          </a:solidFill>
        </p:spPr>
        <p:txBody>
          <a:bodyPr lIns="180000" tIns="180000" rIns="0"/>
          <a:lstStyle>
            <a:lvl1pPr>
              <a:defRPr sz="1200">
                <a:solidFill>
                  <a:schemeClr val="bg2"/>
                </a:solidFill>
              </a:defRPr>
            </a:lvl1pPr>
          </a:lstStyle>
          <a:p>
            <a:r>
              <a:rPr lang="sv-SE" dirty="0" smtClean="0"/>
              <a:t>Klicka på ikonen för att infoga bild</a:t>
            </a:r>
            <a:endParaRPr lang="sv-SE" dirty="0"/>
          </a:p>
        </p:txBody>
      </p:sp>
      <p:sp>
        <p:nvSpPr>
          <p:cNvPr id="8" name="Rektangel 7"/>
          <p:cNvSpPr/>
          <p:nvPr userDrawn="1"/>
        </p:nvSpPr>
        <p:spPr>
          <a:xfrm>
            <a:off x="190500" y="176213"/>
            <a:ext cx="2180560" cy="65182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5" name="Rubrik 4"/>
          <p:cNvSpPr>
            <a:spLocks noGrp="1"/>
          </p:cNvSpPr>
          <p:nvPr>
            <p:ph type="title" hasCustomPrompt="1"/>
          </p:nvPr>
        </p:nvSpPr>
        <p:spPr>
          <a:xfrm>
            <a:off x="3181221" y="2238999"/>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12" name="Platshållare för text 11"/>
          <p:cNvSpPr>
            <a:spLocks noGrp="1"/>
          </p:cNvSpPr>
          <p:nvPr>
            <p:ph type="body" sz="quarter" idx="14" hasCustomPrompt="1"/>
          </p:nvPr>
        </p:nvSpPr>
        <p:spPr>
          <a:xfrm>
            <a:off x="3200399" y="3556710"/>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grpSp>
        <p:nvGrpSpPr>
          <p:cNvPr id="10" name="Grupp 9"/>
          <p:cNvGrpSpPr/>
          <p:nvPr userDrawn="1"/>
        </p:nvGrpSpPr>
        <p:grpSpPr>
          <a:xfrm>
            <a:off x="828000" y="2589373"/>
            <a:ext cx="898553" cy="1424063"/>
            <a:chOff x="828000" y="2716969"/>
            <a:chExt cx="898553" cy="1424063"/>
          </a:xfrm>
        </p:grpSpPr>
        <p:pic>
          <p:nvPicPr>
            <p:cNvPr id="7" name="Bildobjekt 6" descr="gbg_st_cmyk_neg-01.png"/>
            <p:cNvPicPr>
              <a:picLocks noChangeAspect="1"/>
            </p:cNvPicPr>
            <p:nvPr userDrawn="1"/>
          </p:nvPicPr>
          <p:blipFill>
            <a:blip r:embed="rId2" cstate="screen">
              <a:lum bright="-100000"/>
              <a:extLst>
                <a:ext uri="{28A0092B-C50C-407E-A947-70E740481C1C}">
                  <a14:useLocalDpi xmlns:a14="http://schemas.microsoft.com/office/drawing/2010/main" xmlns=""/>
                </a:ext>
              </a:extLst>
            </a:blip>
            <a:srcRect/>
            <a:stretch>
              <a:fillRect/>
            </a:stretch>
          </p:blipFill>
          <p:spPr>
            <a:xfrm>
              <a:off x="828000" y="3773905"/>
              <a:ext cx="898553" cy="367127"/>
            </a:xfrm>
            <a:prstGeom prst="rect">
              <a:avLst/>
            </a:prstGeom>
          </p:spPr>
        </p:pic>
        <p:pic>
          <p:nvPicPr>
            <p:cNvPr id="9" name="Bildobjekt 8" descr="gbg_st_cmyk_neg-01.png"/>
            <p:cNvPicPr>
              <a:picLocks noChangeAspect="1"/>
            </p:cNvPicPr>
            <p:nvPr userDrawn="1"/>
          </p:nvPicPr>
          <p:blipFill>
            <a:blip r:embed="rId3" cstate="screen">
              <a:extLst>
                <a:ext uri="{28A0092B-C50C-407E-A947-70E740481C1C}">
                  <a14:useLocalDpi xmlns:a14="http://schemas.microsoft.com/office/drawing/2010/main" xmlns=""/>
                </a:ext>
              </a:extLst>
            </a:blip>
            <a:srcRect/>
            <a:stretch>
              <a:fillRect/>
            </a:stretch>
          </p:blipFill>
          <p:spPr>
            <a:xfrm>
              <a:off x="828000" y="2716969"/>
              <a:ext cx="898553" cy="1056936"/>
            </a:xfrm>
            <a:prstGeom prst="rect">
              <a:avLst/>
            </a:prstGeom>
          </p:spPr>
        </p:pic>
      </p:grpSp>
      <p:sp>
        <p:nvSpPr>
          <p:cNvPr id="6" name="Platshållare för text 5"/>
          <p:cNvSpPr>
            <a:spLocks noGrp="1"/>
          </p:cNvSpPr>
          <p:nvPr>
            <p:ph type="body" sz="quarter" idx="16" hasCustomPrompt="1"/>
          </p:nvPr>
        </p:nvSpPr>
        <p:spPr>
          <a:xfrm>
            <a:off x="3200399" y="3982827"/>
            <a:ext cx="5475619" cy="255887"/>
          </a:xfrm>
        </p:spPr>
        <p:txBody>
          <a:bodyPr/>
          <a:lstStyle>
            <a:lvl1pPr marL="0" indent="0">
              <a:spcAft>
                <a:spcPts val="0"/>
              </a:spcAft>
              <a:buNone/>
              <a:defRPr sz="16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smtClean="0"/>
              <a:t>Eventuellt namn på föredragshållaren</a:t>
            </a:r>
          </a:p>
        </p:txBody>
      </p:sp>
    </p:spTree>
    <p:extLst>
      <p:ext uri="{BB962C8B-B14F-4D97-AF65-F5344CB8AC3E}">
        <p14:creationId xmlns:p14="http://schemas.microsoft.com/office/powerpoint/2010/main" xmlns="" val="1854815315"/>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Avslutsida-grön">
    <p:spTree>
      <p:nvGrpSpPr>
        <p:cNvPr id="1" name=""/>
        <p:cNvGrpSpPr/>
        <p:nvPr/>
      </p:nvGrpSpPr>
      <p:grpSpPr>
        <a:xfrm>
          <a:off x="0" y="0"/>
          <a:ext cx="0" cy="0"/>
          <a:chOff x="0" y="0"/>
          <a:chExt cx="0" cy="0"/>
        </a:xfrm>
      </p:grpSpPr>
      <p:pic>
        <p:nvPicPr>
          <p:cNvPr id="8" name="Bildobjekt 7" descr="GBGstad-PPT-BKGR.jpg"/>
          <p:cNvPicPr>
            <a:picLocks noChangeAspect="1"/>
          </p:cNvPicPr>
          <p:nvPr userDrawn="1"/>
        </p:nvPicPr>
        <p:blipFill>
          <a:blip r:embed="rId2" cstate="screen"/>
          <a:srcRect/>
          <a:stretch>
            <a:fillRect/>
          </a:stretch>
        </p:blipFill>
        <p:spPr>
          <a:xfrm flipH="1">
            <a:off x="2360560" y="0"/>
            <a:ext cx="6783439" cy="6857999"/>
          </a:xfrm>
          <a:prstGeom prst="rect">
            <a:avLst/>
          </a:prstGeom>
        </p:spPr>
      </p:pic>
      <p:sp>
        <p:nvSpPr>
          <p:cNvPr id="12"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2"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a14="http://schemas.microsoft.com/office/drawing/2010/main" xmlns=""/>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a14="http://schemas.microsoft.com/office/drawing/2010/main" xmlns=""/>
                </a:ext>
              </a:extLst>
            </a:blip>
            <a:srcRect/>
            <a:stretch>
              <a:fillRect/>
            </a:stretch>
          </p:blipFill>
          <p:spPr>
            <a:xfrm>
              <a:off x="828000" y="2716969"/>
              <a:ext cx="898553" cy="1056936"/>
            </a:xfrm>
            <a:prstGeom prst="rect">
              <a:avLst/>
            </a:prstGeom>
          </p:spPr>
        </p:pic>
      </p:grpSp>
    </p:spTree>
    <p:extLst>
      <p:ext uri="{BB962C8B-B14F-4D97-AF65-F5344CB8AC3E}">
        <p14:creationId xmlns:p14="http://schemas.microsoft.com/office/powerpoint/2010/main" xmlns="" val="3177477847"/>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7" name="Bildobjekt 6" descr="GBGstad-PPT-BKGR.jpg"/>
          <p:cNvPicPr>
            <a:picLocks noChangeAspect="1"/>
          </p:cNvPicPr>
          <p:nvPr userDrawn="1"/>
        </p:nvPicPr>
        <p:blipFill>
          <a:blip r:embed="rId2" cstate="screen"/>
          <a:stretch>
            <a:fillRect/>
          </a:stretch>
        </p:blipFill>
        <p:spPr>
          <a:xfrm flipH="1">
            <a:off x="1" y="0"/>
            <a:ext cx="9143998" cy="6857999"/>
          </a:xfrm>
          <a:prstGeom prst="rect">
            <a:avLst/>
          </a:prstGeom>
        </p:spPr>
      </p:pic>
      <p:pic>
        <p:nvPicPr>
          <p:cNvPr id="11" name="Bildobjekt 10" descr="gbg_st_cmyk_neg-01.pn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10"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p14="http://schemas.microsoft.com/office/powerpoint/2010/main" xmlns="" val="1529010743"/>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3441254688"/>
      </p:ext>
    </p:extLst>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Tree>
    <p:extLst>
      <p:ext uri="{BB962C8B-B14F-4D97-AF65-F5344CB8AC3E}">
        <p14:creationId xmlns:p14="http://schemas.microsoft.com/office/powerpoint/2010/main" xmlns="" val="783435708"/>
      </p:ext>
    </p:extLst>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6"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3" name="Platshållare för sidfot 2"/>
          <p:cNvSpPr>
            <a:spLocks noGrp="1"/>
          </p:cNvSpPr>
          <p:nvPr>
            <p:ph type="ftr" sz="quarter" idx="17"/>
          </p:nvPr>
        </p:nvSpPr>
        <p:spPr/>
        <p:txBody>
          <a:bodyPr/>
          <a:lstStyle/>
          <a:p>
            <a:r>
              <a:rPr lang="en-GB" smtClean="0"/>
              <a:t>HÅLLBAR STAD – ÖPPEN FÖR VÄRLDEN </a:t>
            </a:r>
            <a:endParaRPr lang="en-GB" dirty="0"/>
          </a:p>
        </p:txBody>
      </p:sp>
    </p:spTree>
    <p:extLst>
      <p:ext uri="{BB962C8B-B14F-4D97-AF65-F5344CB8AC3E}">
        <p14:creationId xmlns:p14="http://schemas.microsoft.com/office/powerpoint/2010/main" xmlns="" val="3455697130"/>
      </p:ext>
    </p:extLst>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t>HÅLLBAR STAD – ÖPPEN FÖR VÄRLDEN </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3999022756"/>
      </p:ext>
    </p:extLst>
  </p:cSld>
  <p:clrMapOvr>
    <a:masterClrMapping/>
  </p:clrMapOvr>
  <p:transition spd="med">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3145963504"/>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tretch>
            <a:fillRect/>
          </a:stretch>
        </p:blipFill>
        <p:spPr>
          <a:xfrm flipH="1">
            <a:off x="0" y="0"/>
            <a:ext cx="9143999" cy="6857999"/>
          </a:xfrm>
          <a:prstGeom prst="rect">
            <a:avLst/>
          </a:prstGeom>
        </p:spPr>
      </p:pic>
      <p:cxnSp>
        <p:nvCxnSpPr>
          <p:cNvPr id="13" name="Rak 12"/>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Bildobjekt 7" descr="gbg_st_cmyk_neg-01.pn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828000" y="2588779"/>
            <a:ext cx="898553" cy="1424063"/>
          </a:xfrm>
          <a:prstGeom prst="rect">
            <a:avLst/>
          </a:prstGeom>
        </p:spPr>
      </p:pic>
      <p:sp>
        <p:nvSpPr>
          <p:cNvPr id="10"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11"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p14="http://schemas.microsoft.com/office/powerpoint/2010/main" xmlns="" val="1854815315"/>
      </p:ext>
    </p:extLst>
  </p:cSld>
  <p:clrMapOvr>
    <a:masterClrMapping/>
  </p:clrMapOvr>
  <p:transition spd="med">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561076144"/>
      </p:ext>
    </p:extLst>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p14="http://schemas.microsoft.com/office/powerpoint/2010/main" xmlns="" val="2289522062"/>
      </p:ext>
    </p:extLst>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1939858989"/>
      </p:ext>
    </p:extLst>
  </p:cSld>
  <p:clrMapOvr>
    <a:masterClrMapping/>
  </p:clrMapOvr>
  <p:transition spd="med">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p14="http://schemas.microsoft.com/office/powerpoint/2010/main" xmlns="" val="2439310089"/>
      </p:ext>
    </p:extLst>
  </p:cSld>
  <p:clrMapOvr>
    <a:masterClrMapping/>
  </p:clrMapOvr>
  <p:transition spd="med">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505727683"/>
      </p:ext>
    </p:extLst>
  </p:cSld>
  <p:clrMapOvr>
    <a:masterClrMapping/>
  </p:clrMapOvr>
  <p:transition spd="med">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tretch>
            <a:fillRect/>
          </a:stretch>
        </p:blipFill>
        <p:spPr>
          <a:xfrm flipH="1">
            <a:off x="0" y="0"/>
            <a:ext cx="9143998" cy="6857998"/>
          </a:xfrm>
          <a:prstGeom prst="rect">
            <a:avLst/>
          </a:prstGeom>
        </p:spPr>
      </p:pic>
      <p:pic>
        <p:nvPicPr>
          <p:cNvPr id="11" name="Bildobjekt 10" descr="gbg_st_cmyk_neg-01.pn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7"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p14="http://schemas.microsoft.com/office/powerpoint/2010/main" xmlns="" val="1381257617"/>
      </p:ext>
    </p:extLst>
  </p:cSld>
  <p:clrMapOvr>
    <a:masterClrMapping/>
  </p:clrMapOvr>
  <p:transition spd="med">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3441254688"/>
      </p:ext>
    </p:extLst>
  </p:cSld>
  <p:clrMapOvr>
    <a:masterClrMapping/>
  </p:clrMapOvr>
  <p:transition spd="med">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Tree>
    <p:extLst>
      <p:ext uri="{BB962C8B-B14F-4D97-AF65-F5344CB8AC3E}">
        <p14:creationId xmlns:p14="http://schemas.microsoft.com/office/powerpoint/2010/main" xmlns="" val="2934426288"/>
      </p:ext>
    </p:extLst>
  </p:cSld>
  <p:clrMapOvr>
    <a:masterClrMapping/>
  </p:clrMapOvr>
  <p:transition spd="med">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6"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2614402433"/>
      </p:ext>
    </p:extLst>
  </p:cSld>
  <p:clrMapOvr>
    <a:masterClrMapping/>
  </p:clrMapOvr>
  <p:transition spd="med">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t>HÅLLBAR STAD – ÖPPEN FÖR VÄRLDEN </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164005436"/>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4007312406"/>
      </p:ext>
    </p:extLst>
  </p:cSld>
  <p:clrMapOvr>
    <a:masterClrMapping/>
  </p:clrMapOvr>
  <p:transition spd="med">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665383926"/>
      </p:ext>
    </p:extLst>
  </p:cSld>
  <p:clrMapOvr>
    <a:masterClrMapping/>
  </p:clrMapOvr>
  <p:transition spd="med">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3628318700"/>
      </p:ext>
    </p:extLst>
  </p:cSld>
  <p:clrMapOvr>
    <a:masterClrMapping/>
  </p:clrMapOvr>
  <p:transition spd="med">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p14="http://schemas.microsoft.com/office/powerpoint/2010/main" xmlns="" val="377501513"/>
      </p:ext>
    </p:extLst>
  </p:cSld>
  <p:clrMapOvr>
    <a:masterClrMapping/>
  </p:clrMapOvr>
  <p:transition spd="med">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2002246433"/>
      </p:ext>
    </p:extLst>
  </p:cSld>
  <p:clrMapOvr>
    <a:masterClrMapping/>
  </p:clrMapOvr>
  <p:transition spd="med">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p14="http://schemas.microsoft.com/office/powerpoint/2010/main" xmlns="" val="3409972941"/>
      </p:ext>
    </p:extLst>
  </p:cSld>
  <p:clrMapOvr>
    <a:masterClrMapping/>
  </p:clrMapOvr>
  <p:transition spd="med">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1264982529"/>
      </p:ext>
    </p:extLst>
  </p:cSld>
  <p:clrMapOvr>
    <a:masterClrMapping/>
  </p:clrMapOvr>
  <p:transition spd="med">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11" name="Bildobjekt 10" descr="GBGstad-PPT-BKGR.jpg"/>
          <p:cNvPicPr>
            <a:picLocks noChangeAspect="1"/>
          </p:cNvPicPr>
          <p:nvPr userDrawn="1"/>
        </p:nvPicPr>
        <p:blipFill>
          <a:blip r:embed="rId2" cstate="screen"/>
          <a:stretch>
            <a:fillRect/>
          </a:stretch>
        </p:blipFill>
        <p:spPr>
          <a:xfrm flipH="1">
            <a:off x="0" y="0"/>
            <a:ext cx="9143997" cy="6857998"/>
          </a:xfrm>
          <a:prstGeom prst="rect">
            <a:avLst/>
          </a:prstGeom>
        </p:spPr>
      </p:pic>
      <p:pic>
        <p:nvPicPr>
          <p:cNvPr id="14" name="Bildobjekt 13" descr="gbg_st_cmyk_neg-01.pn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7"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p14="http://schemas.microsoft.com/office/powerpoint/2010/main" xmlns="" val="3818646675"/>
      </p:ext>
    </p:extLst>
  </p:cSld>
  <p:clrMapOvr>
    <a:masterClrMapping/>
  </p:clrMapOvr>
  <p:transition spd="med">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3441254688"/>
      </p:ext>
    </p:extLst>
  </p:cSld>
  <p:clrMapOvr>
    <a:masterClrMapping/>
  </p:clrMapOvr>
  <p:transition spd="med">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Tree>
    <p:extLst>
      <p:ext uri="{BB962C8B-B14F-4D97-AF65-F5344CB8AC3E}">
        <p14:creationId xmlns:p14="http://schemas.microsoft.com/office/powerpoint/2010/main" xmlns="" val="2377047688"/>
      </p:ext>
    </p:extLst>
  </p:cSld>
  <p:clrMapOvr>
    <a:masterClrMapping/>
  </p:clrMapOvr>
  <p:transition spd="med">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6"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1731487495"/>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Tree>
    <p:extLst>
      <p:ext uri="{BB962C8B-B14F-4D97-AF65-F5344CB8AC3E}">
        <p14:creationId xmlns:p14="http://schemas.microsoft.com/office/powerpoint/2010/main" xmlns="" val="1206017017"/>
      </p:ext>
    </p:extLst>
  </p:cSld>
  <p:clrMapOvr>
    <a:masterClrMapping/>
  </p:clrMapOvr>
  <p:transition spd="med">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t>HÅLLBAR STAD – ÖPPEN FÖR VÄRLDEN </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3398970414"/>
      </p:ext>
    </p:extLst>
  </p:cSld>
  <p:clrMapOvr>
    <a:masterClrMapping/>
  </p:clrMapOvr>
  <p:transition spd="med">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84982284"/>
      </p:ext>
    </p:extLst>
  </p:cSld>
  <p:clrMapOvr>
    <a:masterClrMapping/>
  </p:clrMapOvr>
  <p:transition spd="med">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4179532367"/>
      </p:ext>
    </p:extLst>
  </p:cSld>
  <p:clrMapOvr>
    <a:masterClrMapping/>
  </p:clrMapOvr>
  <p:transition spd="med">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p14="http://schemas.microsoft.com/office/powerpoint/2010/main" xmlns="" val="651498529"/>
      </p:ext>
    </p:extLst>
  </p:cSld>
  <p:clrMapOvr>
    <a:masterClrMapping/>
  </p:clrMapOvr>
  <p:transition spd="med">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3873494189"/>
      </p:ext>
    </p:extLst>
  </p:cSld>
  <p:clrMapOvr>
    <a:masterClrMapping/>
  </p:clrMapOvr>
  <p:transition spd="med">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p14="http://schemas.microsoft.com/office/powerpoint/2010/main" xmlns="" val="534194891"/>
      </p:ext>
    </p:extLst>
  </p:cSld>
  <p:clrMapOvr>
    <a:masterClrMapping/>
  </p:clrMapOvr>
  <p:transition spd="med">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338672319"/>
      </p:ext>
    </p:extLst>
  </p:cSld>
  <p:clrMapOvr>
    <a:masterClrMapping/>
  </p:clrMapOvr>
  <p:transition spd="med">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tretch>
            <a:fillRect/>
          </a:stretch>
        </p:blipFill>
        <p:spPr>
          <a:xfrm flipH="1">
            <a:off x="0" y="0"/>
            <a:ext cx="9143997" cy="6857997"/>
          </a:xfrm>
          <a:prstGeom prst="rect">
            <a:avLst/>
          </a:prstGeom>
        </p:spPr>
      </p:pic>
      <p:pic>
        <p:nvPicPr>
          <p:cNvPr id="14" name="Bildobjekt 13" descr="gbg_st_cmyk_neg-01.pn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7"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p14="http://schemas.microsoft.com/office/powerpoint/2010/main" xmlns="" val="711608961"/>
      </p:ext>
    </p:extLst>
  </p:cSld>
  <p:clrMapOvr>
    <a:masterClrMapping/>
  </p:clrMapOvr>
  <p:transition spd="med">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3441254688"/>
      </p:ext>
    </p:extLst>
  </p:cSld>
  <p:clrMapOvr>
    <a:masterClrMapping/>
  </p:clrMapOvr>
  <p:transition spd="med">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Tree>
    <p:extLst>
      <p:ext uri="{BB962C8B-B14F-4D97-AF65-F5344CB8AC3E}">
        <p14:creationId xmlns:p14="http://schemas.microsoft.com/office/powerpoint/2010/main" xmlns="" val="1774706950"/>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1791085175"/>
      </p:ext>
    </p:extLst>
  </p:cSld>
  <p:clrMapOvr>
    <a:masterClrMapping/>
  </p:clrMapOvr>
  <p:transition spd="med">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6"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561185946"/>
      </p:ext>
    </p:extLst>
  </p:cSld>
  <p:clrMapOvr>
    <a:masterClrMapping/>
  </p:clrMapOvr>
  <p:transition spd="med">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t>HÅLLBAR STAD – ÖPPEN FÖR VÄRLDEN </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70593725"/>
      </p:ext>
    </p:extLst>
  </p:cSld>
  <p:clrMapOvr>
    <a:masterClrMapping/>
  </p:clrMapOvr>
  <p:transition spd="med">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2354813353"/>
      </p:ext>
    </p:extLst>
  </p:cSld>
  <p:clrMapOvr>
    <a:masterClrMapping/>
  </p:clrMapOvr>
  <p:transition spd="med">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1045722916"/>
      </p:ext>
    </p:extLst>
  </p:cSld>
  <p:clrMapOvr>
    <a:masterClrMapping/>
  </p:clrMapOvr>
  <p:transition spd="med">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p14="http://schemas.microsoft.com/office/powerpoint/2010/main" xmlns="" val="2600302054"/>
      </p:ext>
    </p:extLst>
  </p:cSld>
  <p:clrMapOvr>
    <a:masterClrMapping/>
  </p:clrMapOvr>
  <p:transition spd="med">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1348373615"/>
      </p:ext>
    </p:extLst>
  </p:cSld>
  <p:clrMapOvr>
    <a:masterClrMapping/>
  </p:clrMapOvr>
  <p:transition spd="med">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p14="http://schemas.microsoft.com/office/powerpoint/2010/main" xmlns="" val="4148156067"/>
      </p:ext>
    </p:extLst>
  </p:cSld>
  <p:clrMapOvr>
    <a:masterClrMapping/>
  </p:clrMapOvr>
  <p:transition spd="med">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2665992439"/>
      </p:ext>
    </p:extLst>
  </p:cSld>
  <p:clrMapOvr>
    <a:masterClrMapping/>
  </p:clrMapOvr>
  <p:transition spd="med">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Avslutsida-grön">
    <p:spTree>
      <p:nvGrpSpPr>
        <p:cNvPr id="1" name=""/>
        <p:cNvGrpSpPr/>
        <p:nvPr/>
      </p:nvGrpSpPr>
      <p:grpSpPr>
        <a:xfrm>
          <a:off x="0" y="0"/>
          <a:ext cx="0" cy="0"/>
          <a:chOff x="0" y="0"/>
          <a:chExt cx="0" cy="0"/>
        </a:xfrm>
      </p:grpSpPr>
      <p:pic>
        <p:nvPicPr>
          <p:cNvPr id="8" name="Bildobjekt 7" descr="GBGstad-PPT-BKGR.jpg"/>
          <p:cNvPicPr>
            <a:picLocks noChangeAspect="1"/>
          </p:cNvPicPr>
          <p:nvPr userDrawn="1"/>
        </p:nvPicPr>
        <p:blipFill>
          <a:blip r:embed="rId2" cstate="screen"/>
          <a:srcRect/>
          <a:stretch>
            <a:fillRect/>
          </a:stretch>
        </p:blipFill>
        <p:spPr>
          <a:xfrm flipH="1">
            <a:off x="2360560" y="0"/>
            <a:ext cx="6783439" cy="6857999"/>
          </a:xfrm>
          <a:prstGeom prst="rect">
            <a:avLst/>
          </a:prstGeom>
        </p:spPr>
      </p:pic>
      <p:sp>
        <p:nvSpPr>
          <p:cNvPr id="12"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a14="http://schemas.microsoft.com/office/drawing/2010/main" xmlns=""/>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a14="http://schemas.microsoft.com/office/drawing/2010/main" xmlns=""/>
                </a:ext>
              </a:extLst>
            </a:blip>
            <a:srcRect/>
            <a:stretch>
              <a:fillRect/>
            </a:stretch>
          </p:blipFill>
          <p:spPr>
            <a:xfrm>
              <a:off x="828000" y="2716969"/>
              <a:ext cx="898553" cy="1056936"/>
            </a:xfrm>
            <a:prstGeom prst="rect">
              <a:avLst/>
            </a:prstGeom>
          </p:spPr>
        </p:pic>
      </p:grpSp>
    </p:spTree>
    <p:extLst>
      <p:ext uri="{BB962C8B-B14F-4D97-AF65-F5344CB8AC3E}">
        <p14:creationId xmlns:p14="http://schemas.microsoft.com/office/powerpoint/2010/main" xmlns="" val="3177477847"/>
      </p:ext>
    </p:extLst>
  </p:cSld>
  <p:clrMapOvr>
    <a:masterClrMapping/>
  </p:clrMapOvr>
  <p:transition spd="med">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Avslutsida-röd">
    <p:spTree>
      <p:nvGrpSpPr>
        <p:cNvPr id="1" name=""/>
        <p:cNvGrpSpPr/>
        <p:nvPr/>
      </p:nvGrpSpPr>
      <p:grpSpPr>
        <a:xfrm>
          <a:off x="0" y="0"/>
          <a:ext cx="0" cy="0"/>
          <a:chOff x="0" y="0"/>
          <a:chExt cx="0" cy="0"/>
        </a:xfrm>
      </p:grpSpPr>
      <p:pic>
        <p:nvPicPr>
          <p:cNvPr id="12" name="Bildobjekt 11" descr="GBGstad-PPT-BKGR.jpg"/>
          <p:cNvPicPr>
            <a:picLocks noChangeAspect="1"/>
          </p:cNvPicPr>
          <p:nvPr userDrawn="1"/>
        </p:nvPicPr>
        <p:blipFill>
          <a:blip r:embed="rId2" cstate="screen"/>
          <a:srcRect/>
          <a:stretch>
            <a:fillRect/>
          </a:stretch>
        </p:blipFill>
        <p:spPr>
          <a:xfrm flipH="1">
            <a:off x="2360560" y="0"/>
            <a:ext cx="6783439" cy="6857999"/>
          </a:xfrm>
          <a:prstGeom prst="rect">
            <a:avLst/>
          </a:prstGeom>
        </p:spPr>
      </p:pic>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a14="http://schemas.microsoft.com/office/drawing/2010/main" xmlns=""/>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a14="http://schemas.microsoft.com/office/drawing/2010/main" xmlns=""/>
                </a:ext>
              </a:extLst>
            </a:blip>
            <a:srcRect/>
            <a:stretch>
              <a:fillRect/>
            </a:stretch>
          </p:blipFill>
          <p:spPr>
            <a:xfrm>
              <a:off x="828000" y="2716969"/>
              <a:ext cx="898553" cy="1056936"/>
            </a:xfrm>
            <a:prstGeom prst="rect">
              <a:avLst/>
            </a:prstGeom>
          </p:spPr>
        </p:pic>
      </p:grpSp>
      <p:sp>
        <p:nvSpPr>
          <p:cNvPr id="13"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Tree>
    <p:extLst>
      <p:ext uri="{BB962C8B-B14F-4D97-AF65-F5344CB8AC3E}">
        <p14:creationId xmlns:p14="http://schemas.microsoft.com/office/powerpoint/2010/main" xmlns="" val="14139458"/>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t>HÅLLBAR STAD – ÖPPEN FÖR VÄRLDEN </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1206017017"/>
      </p:ext>
    </p:extLst>
  </p:cSld>
  <p:clrMapOvr>
    <a:masterClrMapping/>
  </p:clrMapOvr>
  <p:transition spd="med">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Avslutsida-prickar">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rcRect/>
          <a:stretch>
            <a:fillRect/>
          </a:stretch>
        </p:blipFill>
        <p:spPr>
          <a:xfrm flipH="1">
            <a:off x="2360560" y="0"/>
            <a:ext cx="6783438" cy="6857998"/>
          </a:xfrm>
          <a:prstGeom prst="rect">
            <a:avLst/>
          </a:prstGeom>
        </p:spPr>
      </p:pic>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a14="http://schemas.microsoft.com/office/drawing/2010/main" xmlns=""/>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a14="http://schemas.microsoft.com/office/drawing/2010/main" xmlns=""/>
                </a:ext>
              </a:extLst>
            </a:blip>
            <a:srcRect/>
            <a:stretch>
              <a:fillRect/>
            </a:stretch>
          </p:blipFill>
          <p:spPr>
            <a:xfrm>
              <a:off x="828000" y="2716969"/>
              <a:ext cx="898553" cy="1056936"/>
            </a:xfrm>
            <a:prstGeom prst="rect">
              <a:avLst/>
            </a:prstGeom>
          </p:spPr>
        </p:pic>
      </p:grpSp>
      <p:sp>
        <p:nvSpPr>
          <p:cNvPr id="13"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Tree>
    <p:extLst>
      <p:ext uri="{BB962C8B-B14F-4D97-AF65-F5344CB8AC3E}">
        <p14:creationId xmlns:p14="http://schemas.microsoft.com/office/powerpoint/2010/main" xmlns="" val="355381501"/>
      </p:ext>
    </p:extLst>
  </p:cSld>
  <p:clrMapOvr>
    <a:masterClrMapping/>
  </p:clrMapOvr>
  <p:transition spd="med">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vslutsida-turkos">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rcRect/>
          <a:stretch>
            <a:fillRect/>
          </a:stretch>
        </p:blipFill>
        <p:spPr>
          <a:xfrm flipH="1">
            <a:off x="2360560" y="0"/>
            <a:ext cx="6783437" cy="6857998"/>
          </a:xfrm>
          <a:prstGeom prst="rect">
            <a:avLst/>
          </a:prstGeom>
        </p:spPr>
      </p:pic>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a14="http://schemas.microsoft.com/office/drawing/2010/main" xmlns=""/>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a14="http://schemas.microsoft.com/office/drawing/2010/main" xmlns=""/>
                </a:ext>
              </a:extLst>
            </a:blip>
            <a:srcRect/>
            <a:stretch>
              <a:fillRect/>
            </a:stretch>
          </p:blipFill>
          <p:spPr>
            <a:xfrm>
              <a:off x="828000" y="2716969"/>
              <a:ext cx="898553" cy="1056936"/>
            </a:xfrm>
            <a:prstGeom prst="rect">
              <a:avLst/>
            </a:prstGeom>
          </p:spPr>
        </p:pic>
      </p:grpSp>
      <p:sp>
        <p:nvSpPr>
          <p:cNvPr id="13"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Tree>
    <p:extLst>
      <p:ext uri="{BB962C8B-B14F-4D97-AF65-F5344CB8AC3E}">
        <p14:creationId xmlns:p14="http://schemas.microsoft.com/office/powerpoint/2010/main" xmlns="" val="240180385"/>
      </p:ext>
    </p:extLst>
  </p:cSld>
  <p:clrMapOvr>
    <a:masterClrMapping/>
  </p:clrMapOvr>
  <p:transition spd="med">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vslutsida-lila">
    <p:spTree>
      <p:nvGrpSpPr>
        <p:cNvPr id="1" name=""/>
        <p:cNvGrpSpPr/>
        <p:nvPr/>
      </p:nvGrpSpPr>
      <p:grpSpPr>
        <a:xfrm>
          <a:off x="0" y="0"/>
          <a:ext cx="0" cy="0"/>
          <a:chOff x="0" y="0"/>
          <a:chExt cx="0" cy="0"/>
        </a:xfrm>
      </p:grpSpPr>
      <p:pic>
        <p:nvPicPr>
          <p:cNvPr id="8" name="Bildobjekt 7" descr="GBGstad-PPT-BKGR.jpg"/>
          <p:cNvPicPr>
            <a:picLocks noChangeAspect="1"/>
          </p:cNvPicPr>
          <p:nvPr userDrawn="1"/>
        </p:nvPicPr>
        <p:blipFill>
          <a:blip r:embed="rId2" cstate="screen"/>
          <a:srcRect/>
          <a:stretch>
            <a:fillRect/>
          </a:stretch>
        </p:blipFill>
        <p:spPr>
          <a:xfrm flipH="1">
            <a:off x="2360560" y="0"/>
            <a:ext cx="6783437" cy="6857997"/>
          </a:xfrm>
          <a:prstGeom prst="rect">
            <a:avLst/>
          </a:prstGeom>
        </p:spPr>
      </p:pic>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a14="http://schemas.microsoft.com/office/drawing/2010/main" xmlns=""/>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a14="http://schemas.microsoft.com/office/drawing/2010/main" xmlns=""/>
                </a:ext>
              </a:extLst>
            </a:blip>
            <a:srcRect/>
            <a:stretch>
              <a:fillRect/>
            </a:stretch>
          </p:blipFill>
          <p:spPr>
            <a:xfrm>
              <a:off x="828000" y="2716969"/>
              <a:ext cx="898553" cy="1056936"/>
            </a:xfrm>
            <a:prstGeom prst="rect">
              <a:avLst/>
            </a:prstGeom>
          </p:spPr>
        </p:pic>
      </p:grpSp>
      <p:sp>
        <p:nvSpPr>
          <p:cNvPr id="13"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Tree>
    <p:extLst>
      <p:ext uri="{BB962C8B-B14F-4D97-AF65-F5344CB8AC3E}">
        <p14:creationId xmlns:p14="http://schemas.microsoft.com/office/powerpoint/2010/main" xmlns="" val="3006547002"/>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4.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8.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0.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2.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4.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0.xml"/><Relationship Id="rId7" Type="http://schemas.openxmlformats.org/officeDocument/2006/relationships/image" Target="../media/image4.png"/><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theme" Target="../theme/theme7.xml"/><Relationship Id="rId5" Type="http://schemas.openxmlformats.org/officeDocument/2006/relationships/slideLayout" Target="../slideLayouts/slideLayout62.xml"/><Relationship Id="rId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58800" y="586800"/>
            <a:ext cx="6738950" cy="1013400"/>
          </a:xfrm>
          <a:prstGeom prst="rect">
            <a:avLst/>
          </a:prstGeom>
        </p:spPr>
        <p:txBody>
          <a:bodyPr vert="horz" lIns="0" tIns="0" rIns="0" bIns="0" rtlCol="0" anchor="t" anchorCtr="0">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6588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2601117176"/>
      </p:ext>
    </p:extLst>
  </p:cSld>
  <p:clrMap bg1="lt1" tx1="dk1" bg2="lt2" tx2="dk2" accent1="accent1" accent2="accent2" accent3="accent3" accent4="accent4" accent5="accent5" accent6="accent6" hlink="hlink" folHlink="folHlink"/>
  <p:sldLayoutIdLst>
    <p:sldLayoutId id="2147483763" r:id="rId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542925" indent="-36195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542925" indent="-361950"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542925" indent="-361950"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542925" indent="-361950"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14" cstate="screen"/>
          <a:srcRect/>
          <a:stretch>
            <a:fillRect/>
          </a:stretch>
        </p:blipFill>
        <p:spPr>
          <a:xfrm flipH="1">
            <a:off x="0" y="6095563"/>
            <a:ext cx="9143998" cy="762436"/>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t>HÅLLBAR STAD – ÖPPEN FÖR VÄRLDEN </a:t>
            </a:r>
            <a:endParaRPr lang="en-GB" dirty="0"/>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pPr/>
              <a:t>‹#›</a:t>
            </a:fld>
            <a:endParaRPr lang="sv-SE" dirty="0"/>
          </a:p>
        </p:txBody>
      </p:sp>
      <p:pic>
        <p:nvPicPr>
          <p:cNvPr id="8" name="Bildobjekt 7" descr="Logo.png"/>
          <p:cNvPicPr>
            <a:picLocks noChangeAspect="1"/>
          </p:cNvPicPr>
          <p:nvPr/>
        </p:nvPicPr>
        <p:blipFill>
          <a:blip r:embed="rId15" cstate="screen">
            <a:extLst>
              <a:ext uri="{28A0092B-C50C-407E-A947-70E740481C1C}">
                <a14:useLocalDpi xmlns:a14="http://schemas.microsoft.com/office/drawing/2010/main" xmlns=""/>
              </a:ext>
            </a:extLst>
          </a:blip>
          <a:stretch>
            <a:fillRect/>
          </a:stretch>
        </p:blipFill>
        <p:spPr>
          <a:xfrm>
            <a:off x="7397750" y="0"/>
            <a:ext cx="1746250" cy="977900"/>
          </a:xfrm>
          <a:prstGeom prst="rect">
            <a:avLst/>
          </a:prstGeom>
        </p:spPr>
      </p:pic>
    </p:spTree>
    <p:extLst>
      <p:ext uri="{BB962C8B-B14F-4D97-AF65-F5344CB8AC3E}">
        <p14:creationId xmlns:p14="http://schemas.microsoft.com/office/powerpoint/2010/main" xmlns="" val="2601117176"/>
      </p:ext>
    </p:extLst>
  </p:cSld>
  <p:clrMap bg1="lt1" tx1="dk1" bg2="lt2" tx2="dk2" accent1="accent1" accent2="accent2" accent3="accent3" accent4="accent4" accent5="accent5" accent6="accent6" hlink="hlink" folHlink="folHlink"/>
  <p:sldLayoutIdLst>
    <p:sldLayoutId id="2147483760" r:id="rId1"/>
    <p:sldLayoutId id="2147483874" r:id="rId2"/>
    <p:sldLayoutId id="2147483747" r:id="rId3"/>
    <p:sldLayoutId id="2147483869" r:id="rId4"/>
    <p:sldLayoutId id="2147483757" r:id="rId5"/>
    <p:sldLayoutId id="2147483753" r:id="rId6"/>
    <p:sldLayoutId id="2147483754" r:id="rId7"/>
    <p:sldLayoutId id="2147483755" r:id="rId8"/>
    <p:sldLayoutId id="2147483756" r:id="rId9"/>
    <p:sldLayoutId id="2147483758" r:id="rId10"/>
    <p:sldLayoutId id="2147483759" r:id="rId11"/>
    <p:sldLayoutId id="2147483879" r:id="rId12"/>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Bildobjekt 9" descr="GBGstad-PPT-BKGR.jpg"/>
          <p:cNvPicPr>
            <a:picLocks noChangeAspect="1"/>
          </p:cNvPicPr>
          <p:nvPr/>
        </p:nvPicPr>
        <p:blipFill>
          <a:blip r:embed="rId13" cstate="screen"/>
          <a:srcRect/>
          <a:stretch>
            <a:fillRect/>
          </a:stretch>
        </p:blipFill>
        <p:spPr>
          <a:xfrm flipH="1">
            <a:off x="1" y="6257925"/>
            <a:ext cx="9143998" cy="600074"/>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t>HÅLLBAR STAD – ÖPPEN FÖR VÄRLDEN </a:t>
            </a:r>
            <a:endParaRPr lang="en-GB" dirty="0"/>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pPr/>
              <a:t>‹#›</a:t>
            </a:fld>
            <a:endParaRPr lang="sv-SE" dirty="0"/>
          </a:p>
        </p:txBody>
      </p:sp>
      <p:pic>
        <p:nvPicPr>
          <p:cNvPr id="8" name="Bildobjekt 7" descr="Logo.png"/>
          <p:cNvPicPr>
            <a:picLocks noChangeAspect="1"/>
          </p:cNvPicPr>
          <p:nvPr/>
        </p:nvPicPr>
        <p:blipFill>
          <a:blip r:embed="rId14" cstate="screen">
            <a:extLst>
              <a:ext uri="{28A0092B-C50C-407E-A947-70E740481C1C}">
                <a14:useLocalDpi xmlns:a14="http://schemas.microsoft.com/office/drawing/2010/main" xmlns=""/>
              </a:ext>
            </a:extLst>
          </a:blip>
          <a:stretch>
            <a:fillRect/>
          </a:stretch>
        </p:blipFill>
        <p:spPr>
          <a:xfrm>
            <a:off x="7397750" y="0"/>
            <a:ext cx="1746250" cy="977900"/>
          </a:xfrm>
          <a:prstGeom prst="rect">
            <a:avLst/>
          </a:prstGeom>
        </p:spPr>
      </p:pic>
    </p:spTree>
    <p:extLst>
      <p:ext uri="{BB962C8B-B14F-4D97-AF65-F5344CB8AC3E}">
        <p14:creationId xmlns:p14="http://schemas.microsoft.com/office/powerpoint/2010/main" xmlns="" val="1920615702"/>
      </p:ext>
    </p:extLst>
  </p:cSld>
  <p:clrMap bg1="lt1" tx1="dk1" bg2="lt2" tx2="dk2" accent1="accent1" accent2="accent2" accent3="accent3" accent4="accent4" accent5="accent5" accent6="accent6" hlink="hlink" folHlink="folHlink"/>
  <p:sldLayoutIdLst>
    <p:sldLayoutId id="2147483811" r:id="rId1"/>
    <p:sldLayoutId id="2147483875" r:id="rId2"/>
    <p:sldLayoutId id="2147483812" r:id="rId3"/>
    <p:sldLayoutId id="2147483870" r:id="rId4"/>
    <p:sldLayoutId id="2147483813" r:id="rId5"/>
    <p:sldLayoutId id="2147483814" r:id="rId6"/>
    <p:sldLayoutId id="2147483815" r:id="rId7"/>
    <p:sldLayoutId id="2147483816" r:id="rId8"/>
    <p:sldLayoutId id="2147483817" r:id="rId9"/>
    <p:sldLayoutId id="2147483818" r:id="rId10"/>
    <p:sldLayoutId id="2147483819" r:id="rId1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13" cstate="screen"/>
          <a:srcRect/>
          <a:stretch>
            <a:fillRect/>
          </a:stretch>
        </p:blipFill>
        <p:spPr>
          <a:xfrm flipH="1">
            <a:off x="0" y="6095563"/>
            <a:ext cx="9143997" cy="762435"/>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t>HÅLLBAR STAD – ÖPPEN FÖR VÄRLDEN </a:t>
            </a:r>
            <a:endParaRPr lang="en-GB" dirty="0"/>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pPr/>
              <a:t>‹#›</a:t>
            </a:fld>
            <a:endParaRPr lang="sv-SE" dirty="0"/>
          </a:p>
        </p:txBody>
      </p:sp>
      <p:pic>
        <p:nvPicPr>
          <p:cNvPr id="8" name="Bildobjekt 7" descr="Logo.png"/>
          <p:cNvPicPr>
            <a:picLocks noChangeAspect="1"/>
          </p:cNvPicPr>
          <p:nvPr/>
        </p:nvPicPr>
        <p:blipFill>
          <a:blip r:embed="rId14" cstate="screen">
            <a:extLst>
              <a:ext uri="{28A0092B-C50C-407E-A947-70E740481C1C}">
                <a14:useLocalDpi xmlns:a14="http://schemas.microsoft.com/office/drawing/2010/main" xmlns=""/>
              </a:ext>
            </a:extLst>
          </a:blip>
          <a:stretch>
            <a:fillRect/>
          </a:stretch>
        </p:blipFill>
        <p:spPr>
          <a:xfrm>
            <a:off x="7397750" y="0"/>
            <a:ext cx="1746250" cy="977900"/>
          </a:xfrm>
          <a:prstGeom prst="rect">
            <a:avLst/>
          </a:prstGeom>
        </p:spPr>
      </p:pic>
    </p:spTree>
    <p:extLst>
      <p:ext uri="{BB962C8B-B14F-4D97-AF65-F5344CB8AC3E}">
        <p14:creationId xmlns:p14="http://schemas.microsoft.com/office/powerpoint/2010/main" xmlns="" val="2168885064"/>
      </p:ext>
    </p:extLst>
  </p:cSld>
  <p:clrMap bg1="lt1" tx1="dk1" bg2="lt2" tx2="dk2" accent1="accent1" accent2="accent2" accent3="accent3" accent4="accent4" accent5="accent5" accent6="accent6" hlink="hlink" folHlink="folHlink"/>
  <p:sldLayoutIdLst>
    <p:sldLayoutId id="2147483822" r:id="rId1"/>
    <p:sldLayoutId id="2147483876" r:id="rId2"/>
    <p:sldLayoutId id="2147483823" r:id="rId3"/>
    <p:sldLayoutId id="2147483871" r:id="rId4"/>
    <p:sldLayoutId id="2147483824" r:id="rId5"/>
    <p:sldLayoutId id="2147483825" r:id="rId6"/>
    <p:sldLayoutId id="2147483826" r:id="rId7"/>
    <p:sldLayoutId id="2147483827" r:id="rId8"/>
    <p:sldLayoutId id="2147483828" r:id="rId9"/>
    <p:sldLayoutId id="2147483829" r:id="rId10"/>
    <p:sldLayoutId id="2147483830" r:id="rId1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13" cstate="screen"/>
          <a:srcRect/>
          <a:stretch>
            <a:fillRect/>
          </a:stretch>
        </p:blipFill>
        <p:spPr>
          <a:xfrm flipH="1">
            <a:off x="0" y="6095563"/>
            <a:ext cx="9143997" cy="762434"/>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t>HÅLLBAR STAD – ÖPPEN FÖR VÄRLDEN </a:t>
            </a:r>
            <a:endParaRPr lang="en-GB" dirty="0"/>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pPr/>
              <a:t>‹#›</a:t>
            </a:fld>
            <a:endParaRPr lang="sv-SE" dirty="0"/>
          </a:p>
        </p:txBody>
      </p:sp>
      <p:pic>
        <p:nvPicPr>
          <p:cNvPr id="8" name="Bildobjekt 7" descr="Logo.png"/>
          <p:cNvPicPr>
            <a:picLocks noChangeAspect="1"/>
          </p:cNvPicPr>
          <p:nvPr/>
        </p:nvPicPr>
        <p:blipFill>
          <a:blip r:embed="rId14" cstate="screen">
            <a:extLst>
              <a:ext uri="{28A0092B-C50C-407E-A947-70E740481C1C}">
                <a14:useLocalDpi xmlns:a14="http://schemas.microsoft.com/office/drawing/2010/main" xmlns=""/>
              </a:ext>
            </a:extLst>
          </a:blip>
          <a:stretch>
            <a:fillRect/>
          </a:stretch>
        </p:blipFill>
        <p:spPr>
          <a:xfrm>
            <a:off x="7397750" y="0"/>
            <a:ext cx="1746250" cy="977900"/>
          </a:xfrm>
          <a:prstGeom prst="rect">
            <a:avLst/>
          </a:prstGeom>
        </p:spPr>
      </p:pic>
    </p:spTree>
    <p:extLst>
      <p:ext uri="{BB962C8B-B14F-4D97-AF65-F5344CB8AC3E}">
        <p14:creationId xmlns:p14="http://schemas.microsoft.com/office/powerpoint/2010/main" xmlns="" val="238029816"/>
      </p:ext>
    </p:extLst>
  </p:cSld>
  <p:clrMap bg1="lt1" tx1="dk1" bg2="lt2" tx2="dk2" accent1="accent1" accent2="accent2" accent3="accent3" accent4="accent4" accent5="accent5" accent6="accent6" hlink="hlink" folHlink="folHlink"/>
  <p:sldLayoutIdLst>
    <p:sldLayoutId id="2147483833" r:id="rId1"/>
    <p:sldLayoutId id="2147483877" r:id="rId2"/>
    <p:sldLayoutId id="2147483834" r:id="rId3"/>
    <p:sldLayoutId id="2147483872" r:id="rId4"/>
    <p:sldLayoutId id="2147483835" r:id="rId5"/>
    <p:sldLayoutId id="2147483836" r:id="rId6"/>
    <p:sldLayoutId id="2147483837" r:id="rId7"/>
    <p:sldLayoutId id="2147483838" r:id="rId8"/>
    <p:sldLayoutId id="2147483839" r:id="rId9"/>
    <p:sldLayoutId id="2147483840" r:id="rId10"/>
    <p:sldLayoutId id="2147483841" r:id="rId1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Bildobjekt 8" descr="GBGstad-PPT-BKGR.jpg"/>
          <p:cNvPicPr>
            <a:picLocks noChangeAspect="1"/>
          </p:cNvPicPr>
          <p:nvPr/>
        </p:nvPicPr>
        <p:blipFill>
          <a:blip r:embed="rId13" cstate="screen"/>
          <a:srcRect/>
          <a:stretch>
            <a:fillRect/>
          </a:stretch>
        </p:blipFill>
        <p:spPr>
          <a:xfrm flipH="1">
            <a:off x="0" y="6095563"/>
            <a:ext cx="9143996" cy="762434"/>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t>HÅLLBAR STAD – ÖPPEN FÖR VÄRLDEN </a:t>
            </a:r>
            <a:endParaRPr lang="en-GB" dirty="0"/>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pPr/>
              <a:t>‹#›</a:t>
            </a:fld>
            <a:endParaRPr lang="sv-SE" dirty="0"/>
          </a:p>
        </p:txBody>
      </p:sp>
      <p:pic>
        <p:nvPicPr>
          <p:cNvPr id="8" name="Bildobjekt 7" descr="Logo.png"/>
          <p:cNvPicPr>
            <a:picLocks noChangeAspect="1"/>
          </p:cNvPicPr>
          <p:nvPr/>
        </p:nvPicPr>
        <p:blipFill>
          <a:blip r:embed="rId14" cstate="screen">
            <a:extLst>
              <a:ext uri="{28A0092B-C50C-407E-A947-70E740481C1C}">
                <a14:useLocalDpi xmlns:a14="http://schemas.microsoft.com/office/drawing/2010/main" xmlns=""/>
              </a:ext>
            </a:extLst>
          </a:blip>
          <a:stretch>
            <a:fillRect/>
          </a:stretch>
        </p:blipFill>
        <p:spPr>
          <a:xfrm>
            <a:off x="7397750" y="0"/>
            <a:ext cx="1746250" cy="977900"/>
          </a:xfrm>
          <a:prstGeom prst="rect">
            <a:avLst/>
          </a:prstGeom>
        </p:spPr>
      </p:pic>
    </p:spTree>
    <p:extLst>
      <p:ext uri="{BB962C8B-B14F-4D97-AF65-F5344CB8AC3E}">
        <p14:creationId xmlns:p14="http://schemas.microsoft.com/office/powerpoint/2010/main" xmlns="" val="777366014"/>
      </p:ext>
    </p:extLst>
  </p:cSld>
  <p:clrMap bg1="lt1" tx1="dk1" bg2="lt2" tx2="dk2" accent1="accent1" accent2="accent2" accent3="accent3" accent4="accent4" accent5="accent5" accent6="accent6" hlink="hlink" folHlink="folHlink"/>
  <p:sldLayoutIdLst>
    <p:sldLayoutId id="2147483844" r:id="rId1"/>
    <p:sldLayoutId id="2147483878" r:id="rId2"/>
    <p:sldLayoutId id="2147483845" r:id="rId3"/>
    <p:sldLayoutId id="2147483873" r:id="rId4"/>
    <p:sldLayoutId id="2147483846" r:id="rId5"/>
    <p:sldLayoutId id="2147483847" r:id="rId6"/>
    <p:sldLayoutId id="2147483848" r:id="rId7"/>
    <p:sldLayoutId id="2147483849" r:id="rId8"/>
    <p:sldLayoutId id="2147483850" r:id="rId9"/>
    <p:sldLayoutId id="2147483851" r:id="rId10"/>
    <p:sldLayoutId id="2147483852" r:id="rId1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8" name="Bildobjekt 7" descr="Logo.png"/>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7397750" y="0"/>
            <a:ext cx="1746250" cy="977900"/>
          </a:xfrm>
          <a:prstGeom prst="rect">
            <a:avLst/>
          </a:prstGeom>
        </p:spPr>
      </p:pic>
    </p:spTree>
    <p:extLst>
      <p:ext uri="{BB962C8B-B14F-4D97-AF65-F5344CB8AC3E}">
        <p14:creationId xmlns:p14="http://schemas.microsoft.com/office/powerpoint/2010/main" xmlns="" val="2384584074"/>
      </p:ext>
    </p:extLst>
  </p:cSld>
  <p:clrMap bg1="lt1" tx1="dk1" bg2="lt2" tx2="dk2" accent1="accent1" accent2="accent2" accent3="accent3" accent4="accent4" accent5="accent5" accent6="accent6" hlink="hlink" folHlink="folHlink"/>
  <p:sldLayoutIdLst>
    <p:sldLayoutId id="2147483864" r:id="rId1"/>
    <p:sldLayoutId id="2147483868" r:id="rId2"/>
    <p:sldLayoutId id="2147483865" r:id="rId3"/>
    <p:sldLayoutId id="2147483866" r:id="rId4"/>
    <p:sldLayoutId id="2147483867" r:id="rId5"/>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2746658" y="3157087"/>
            <a:ext cx="5486252" cy="985563"/>
          </a:xfrm>
        </p:spPr>
        <p:txBody>
          <a:bodyPr/>
          <a:lstStyle/>
          <a:p>
            <a:r>
              <a:rPr lang="sv-SE" sz="4800" dirty="0" smtClean="0"/>
              <a:t>Underhållsår 2016</a:t>
            </a:r>
            <a:br>
              <a:rPr lang="sv-SE" sz="4800" dirty="0" smtClean="0"/>
            </a:br>
            <a:r>
              <a:rPr lang="sv-SE" sz="4800" dirty="0" smtClean="0"/>
              <a:t>Summering </a:t>
            </a:r>
            <a:endParaRPr lang="sv-SE" sz="4800" dirty="0"/>
          </a:p>
        </p:txBody>
      </p:sp>
    </p:spTree>
    <p:extLst>
      <p:ext uri="{BB962C8B-B14F-4D97-AF65-F5344CB8AC3E}">
        <p14:creationId xmlns:p14="http://schemas.microsoft.com/office/powerpoint/2010/main" xmlns="" val="1962102188"/>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Underhållsår 2016 - metoden</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10</a:t>
            </a:fld>
            <a:endParaRPr lang="sv-SE" dirty="0"/>
          </a:p>
        </p:txBody>
      </p:sp>
      <p:sp>
        <p:nvSpPr>
          <p:cNvPr id="2" name="Platshållare för sidfot 1"/>
          <p:cNvSpPr>
            <a:spLocks noGrp="1"/>
          </p:cNvSpPr>
          <p:nvPr>
            <p:ph type="ftr" sz="quarter" idx="15"/>
          </p:nvPr>
        </p:nvSpPr>
        <p:spPr/>
        <p:txBody>
          <a:bodyPr/>
          <a:lstStyle/>
          <a:p>
            <a:r>
              <a:rPr lang="sv-SE" smtClean="0"/>
              <a:t>HÅLLBAR STAD – ÖPPEN FÖR VÄRLDEN </a:t>
            </a:r>
            <a:endParaRPr lang="en-GB" dirty="0"/>
          </a:p>
        </p:txBody>
      </p:sp>
      <p:sp>
        <p:nvSpPr>
          <p:cNvPr id="8" name="Platshållare för text 7"/>
          <p:cNvSpPr>
            <a:spLocks noGrp="1"/>
          </p:cNvSpPr>
          <p:nvPr>
            <p:ph type="body" sz="quarter" idx="13"/>
          </p:nvPr>
        </p:nvSpPr>
        <p:spPr/>
        <p:txBody>
          <a:bodyPr/>
          <a:lstStyle/>
          <a:p>
            <a:r>
              <a:rPr lang="sv-SE" sz="2400" dirty="0" smtClean="0"/>
              <a:t>"Hade underhållsåret inte funnits så är det troligt att detta skulle vara ett arbete som alltid låg på att </a:t>
            </a:r>
            <a:r>
              <a:rPr lang="sv-SE" sz="2400" dirty="0" err="1" smtClean="0"/>
              <a:t>göra-listan</a:t>
            </a:r>
            <a:r>
              <a:rPr lang="sv-SE" sz="2400" dirty="0" smtClean="0"/>
              <a:t>, utan att göras. </a:t>
            </a:r>
            <a:br>
              <a:rPr lang="sv-SE" sz="2400" dirty="0" smtClean="0"/>
            </a:br>
            <a:r>
              <a:rPr lang="sv-SE" sz="2400" dirty="0" smtClean="0"/>
              <a:t>Även om vi inte är hundraprocentiga med att ha gått igenom alla kontaktuppgifter så har vi ändrat många som varit fel och det är så mycket bättre än vad det skulle vara annars.”</a:t>
            </a:r>
          </a:p>
          <a:p>
            <a:r>
              <a:rPr lang="sv-SE" sz="2400" dirty="0" smtClean="0"/>
              <a:t>Underhållsåret fungerar jättebra. Det blir en återkommande kontakt med alla verksamheter och jag får tillfälle att påminna om vikten av att ha korrekt information på webben.</a:t>
            </a:r>
          </a:p>
          <a:p>
            <a:endParaRPr lang="sv-SE" sz="2400" dirty="0" smtClean="0"/>
          </a:p>
        </p:txBody>
      </p:sp>
    </p:spTree>
    <p:extLst>
      <p:ext uri="{BB962C8B-B14F-4D97-AF65-F5344CB8AC3E}">
        <p14:creationId xmlns:p14="http://schemas.microsoft.com/office/powerpoint/2010/main" xmlns="" val="42907125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smtClean="0"/>
              <a:t>Tack för god insats!</a:t>
            </a:r>
            <a:endParaRPr lang="sv-SE" dirty="0"/>
          </a:p>
        </p:txBody>
      </p:sp>
      <p:sp>
        <p:nvSpPr>
          <p:cNvPr id="5" name="Platshållare för bildnummer 4"/>
          <p:cNvSpPr>
            <a:spLocks noGrp="1"/>
          </p:cNvSpPr>
          <p:nvPr>
            <p:ph type="sldNum" sz="quarter" idx="14"/>
          </p:nvPr>
        </p:nvSpPr>
        <p:spPr/>
        <p:txBody>
          <a:bodyPr/>
          <a:lstStyle/>
          <a:p>
            <a:fld id="{CCB980A4-8073-2E47-BD49-CDC58DACAC28}" type="slidenum">
              <a:rPr lang="sv-SE" smtClean="0"/>
              <a:pPr/>
              <a:t>11</a:t>
            </a:fld>
            <a:endParaRPr lang="sv-SE" dirty="0"/>
          </a:p>
        </p:txBody>
      </p:sp>
      <p:sp>
        <p:nvSpPr>
          <p:cNvPr id="4" name="Platshållare för sidfot 3"/>
          <p:cNvSpPr>
            <a:spLocks noGrp="1"/>
          </p:cNvSpPr>
          <p:nvPr>
            <p:ph type="ftr" sz="quarter" idx="15"/>
          </p:nvPr>
        </p:nvSpPr>
        <p:spPr/>
        <p:txBody>
          <a:bodyPr/>
          <a:lstStyle/>
          <a:p>
            <a:r>
              <a:rPr lang="en-GB" smtClean="0"/>
              <a:t>HÅLLBAR STAD – ÖPPEN FÖR VÄRLDEN </a:t>
            </a:r>
            <a:endParaRPr lang="en-GB" dirty="0"/>
          </a:p>
        </p:txBody>
      </p:sp>
      <p:pic>
        <p:nvPicPr>
          <p:cNvPr id="8" name="Bildobjekt 7" descr="STORcelebration-1428622.jpg"/>
          <p:cNvPicPr>
            <a:picLocks noChangeAspect="1"/>
          </p:cNvPicPr>
          <p:nvPr/>
        </p:nvPicPr>
        <p:blipFill>
          <a:blip r:embed="rId3"/>
          <a:stretch>
            <a:fillRect/>
          </a:stretch>
        </p:blipFill>
        <p:spPr>
          <a:xfrm>
            <a:off x="1261157" y="1239520"/>
            <a:ext cx="6284273" cy="4984228"/>
          </a:xfrm>
          <a:prstGeom prst="rect">
            <a:avLst/>
          </a:prstGeom>
        </p:spPr>
      </p:pic>
    </p:spTree>
    <p:extLst>
      <p:ext uri="{BB962C8B-B14F-4D97-AF65-F5344CB8AC3E}">
        <p14:creationId xmlns:p14="http://schemas.microsoft.com/office/powerpoint/2010/main" xmlns="" val="2170757409"/>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4"/>
          <p:cNvSpPr>
            <a:spLocks noGrp="1"/>
          </p:cNvSpPr>
          <p:nvPr>
            <p:ph type="sldNum" sz="quarter" idx="14"/>
          </p:nvPr>
        </p:nvSpPr>
        <p:spPr/>
        <p:txBody>
          <a:bodyPr/>
          <a:lstStyle/>
          <a:p>
            <a:fld id="{CCB980A4-8073-2E47-BD49-CDC58DACAC28}" type="slidenum">
              <a:rPr lang="sv-SE" smtClean="0"/>
              <a:pPr/>
              <a:t>12</a:t>
            </a:fld>
            <a:endParaRPr lang="sv-SE" dirty="0"/>
          </a:p>
        </p:txBody>
      </p:sp>
      <p:sp>
        <p:nvSpPr>
          <p:cNvPr id="4" name="Platshållare för sidfot 3"/>
          <p:cNvSpPr>
            <a:spLocks noGrp="1"/>
          </p:cNvSpPr>
          <p:nvPr>
            <p:ph type="ftr" sz="quarter" idx="15"/>
          </p:nvPr>
        </p:nvSpPr>
        <p:spPr/>
        <p:txBody>
          <a:bodyPr/>
          <a:lstStyle/>
          <a:p>
            <a:r>
              <a:rPr lang="en-GB" smtClean="0"/>
              <a:t>HÅLLBAR STAD – ÖPPEN FÖR VÄRLDEN </a:t>
            </a:r>
            <a:endParaRPr lang="en-GB" dirty="0"/>
          </a:p>
        </p:txBody>
      </p:sp>
      <p:sp>
        <p:nvSpPr>
          <p:cNvPr id="12" name="textruta 11"/>
          <p:cNvSpPr txBox="1"/>
          <p:nvPr/>
        </p:nvSpPr>
        <p:spPr>
          <a:xfrm>
            <a:off x="1010657" y="1768638"/>
            <a:ext cx="7255042" cy="1107996"/>
          </a:xfrm>
          <a:prstGeom prst="rect">
            <a:avLst/>
          </a:prstGeom>
          <a:noFill/>
        </p:spPr>
        <p:txBody>
          <a:bodyPr wrap="square" rtlCol="0">
            <a:spAutoFit/>
          </a:bodyPr>
          <a:lstStyle/>
          <a:p>
            <a:r>
              <a:rPr lang="sv-SE" sz="6600" b="1" dirty="0" smtClean="0">
                <a:solidFill>
                  <a:srgbClr val="2C2C2C"/>
                </a:solidFill>
                <a:latin typeface="Arial" panose="020B0604020202020204" pitchFamily="34" charset="0"/>
                <a:cs typeface="Arial" panose="020B0604020202020204" pitchFamily="34" charset="0"/>
              </a:rPr>
              <a:t>Fler reflektioner?</a:t>
            </a:r>
            <a:endParaRPr lang="sv-SE" sz="6600" b="1" dirty="0" err="1" smtClean="0">
              <a:solidFill>
                <a:srgbClr val="2C2C2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170757409"/>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2746658" y="3157087"/>
            <a:ext cx="5486252" cy="985563"/>
          </a:xfrm>
        </p:spPr>
        <p:txBody>
          <a:bodyPr/>
          <a:lstStyle/>
          <a:p>
            <a:r>
              <a:rPr lang="sv-SE" sz="4800" dirty="0" smtClean="0"/>
              <a:t>Underhållsår 2017</a:t>
            </a:r>
            <a:br>
              <a:rPr lang="sv-SE" sz="4800" dirty="0" smtClean="0"/>
            </a:br>
            <a:r>
              <a:rPr lang="sv-SE" sz="4800" dirty="0" smtClean="0"/>
              <a:t>Start </a:t>
            </a:r>
            <a:endParaRPr lang="sv-SE" sz="4800" dirty="0"/>
          </a:p>
        </p:txBody>
      </p:sp>
    </p:spTree>
    <p:extLst>
      <p:ext uri="{BB962C8B-B14F-4D97-AF65-F5344CB8AC3E}">
        <p14:creationId xmlns:p14="http://schemas.microsoft.com/office/powerpoint/2010/main" xmlns="" val="1962102188"/>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p:cNvSpPr>
            <a:spLocks noGrp="1"/>
          </p:cNvSpPr>
          <p:nvPr>
            <p:ph type="ftr" sz="quarter" idx="10"/>
          </p:nvPr>
        </p:nvSpPr>
        <p:spPr/>
        <p:txBody>
          <a:bodyPr/>
          <a:lstStyle/>
          <a:p>
            <a:r>
              <a:rPr lang="sv-SE" smtClean="0"/>
              <a:t>HÅLLBAR STAD – ÖPPEN FÖR VÄRLDEN </a:t>
            </a:r>
            <a:endParaRPr lang="en-GB" dirty="0"/>
          </a:p>
        </p:txBody>
      </p:sp>
      <p:sp>
        <p:nvSpPr>
          <p:cNvPr id="3" name="Platshållare för bildnummer 2"/>
          <p:cNvSpPr>
            <a:spLocks noGrp="1"/>
          </p:cNvSpPr>
          <p:nvPr>
            <p:ph type="sldNum" sz="quarter" idx="11"/>
          </p:nvPr>
        </p:nvSpPr>
        <p:spPr/>
        <p:txBody>
          <a:bodyPr/>
          <a:lstStyle/>
          <a:p>
            <a:fld id="{CCB980A4-8073-2E47-BD49-CDC58DACAC28}" type="slidenum">
              <a:rPr lang="sv-SE" smtClean="0"/>
              <a:pPr/>
              <a:t>14</a:t>
            </a:fld>
            <a:endParaRPr lang="sv-SE" dirty="0"/>
          </a:p>
        </p:txBody>
      </p:sp>
      <p:sp>
        <p:nvSpPr>
          <p:cNvPr id="8" name="Platshållare för text 7"/>
          <p:cNvSpPr>
            <a:spLocks noGrp="1"/>
          </p:cNvSpPr>
          <p:nvPr>
            <p:ph type="body" sz="quarter" idx="13"/>
          </p:nvPr>
        </p:nvSpPr>
        <p:spPr>
          <a:xfrm>
            <a:off x="521999" y="1170771"/>
            <a:ext cx="7154942" cy="4694989"/>
          </a:xfrm>
        </p:spPr>
        <p:txBody>
          <a:bodyPr/>
          <a:lstStyle/>
          <a:p>
            <a:r>
              <a:rPr lang="sv-SE" dirty="0" smtClean="0"/>
              <a:t>Kontaktuppgifter – superviktigt</a:t>
            </a:r>
          </a:p>
          <a:p>
            <a:r>
              <a:rPr lang="sv-SE" dirty="0" smtClean="0"/>
              <a:t>Kontaktuppgifter fristående verksamheter - färre uppgifter</a:t>
            </a:r>
          </a:p>
          <a:p>
            <a:r>
              <a:rPr lang="sv-SE" dirty="0" smtClean="0"/>
              <a:t>Fokusera särskilt på de 100 mest besökta sidorna på </a:t>
            </a:r>
            <a:r>
              <a:rPr lang="sv-SE" dirty="0" err="1" smtClean="0"/>
              <a:t>goteborg.se</a:t>
            </a:r>
            <a:endParaRPr lang="sv-SE" dirty="0" smtClean="0"/>
          </a:p>
          <a:p>
            <a:r>
              <a:rPr lang="sv-SE" dirty="0" smtClean="0"/>
              <a:t>De verksamheter som är tillgänglighetsinventerade ska länkas från enhetskatalogen, saknas många idag</a:t>
            </a:r>
          </a:p>
          <a:p>
            <a:r>
              <a:rPr lang="sv-SE" dirty="0" smtClean="0"/>
              <a:t>Information på andra språk - texter och pdf-filer</a:t>
            </a:r>
          </a:p>
          <a:p>
            <a:r>
              <a:rPr lang="sv-SE" dirty="0" smtClean="0"/>
              <a:t>Stadsdelarnas lokala infosidor med stadsdelsinfo på kategorisidor</a:t>
            </a:r>
          </a:p>
          <a:p>
            <a:r>
              <a:rPr lang="sv-SE" dirty="0" smtClean="0"/>
              <a:t>Det som eventuellt inte kunnat slutföras av underhållsår 2016</a:t>
            </a:r>
            <a:br>
              <a:rPr lang="sv-SE" dirty="0" smtClean="0"/>
            </a:br>
            <a:endParaRPr lang="sv-SE" dirty="0" smtClean="0"/>
          </a:p>
          <a:p>
            <a:pPr>
              <a:buNone/>
            </a:pPr>
            <a:endParaRPr lang="sv-SE" dirty="0" smtClean="0"/>
          </a:p>
          <a:p>
            <a:pPr>
              <a:buNone/>
            </a:pPr>
            <a:endParaRPr lang="sv-SE" dirty="0" smtClean="0"/>
          </a:p>
          <a:p>
            <a:endParaRPr lang="sv-SE" dirty="0" smtClean="0"/>
          </a:p>
        </p:txBody>
      </p:sp>
      <p:sp>
        <p:nvSpPr>
          <p:cNvPr id="4" name="Rubrik 3"/>
          <p:cNvSpPr>
            <a:spLocks noGrp="1"/>
          </p:cNvSpPr>
          <p:nvPr>
            <p:ph type="title"/>
          </p:nvPr>
        </p:nvSpPr>
        <p:spPr/>
        <p:txBody>
          <a:bodyPr/>
          <a:lstStyle/>
          <a:p>
            <a:r>
              <a:rPr lang="sv-SE" dirty="0" smtClean="0"/>
              <a:t>Särskilda fokusområden 2017</a:t>
            </a:r>
            <a:endParaRPr lang="sv-SE" dirty="0"/>
          </a:p>
        </p:txBody>
      </p:sp>
    </p:spTree>
    <p:extLst>
      <p:ext uri="{BB962C8B-B14F-4D97-AF65-F5344CB8AC3E}">
        <p14:creationId xmlns:p14="http://schemas.microsoft.com/office/powerpoint/2010/main" xmlns="" val="42907125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p:cNvSpPr>
            <a:spLocks noGrp="1"/>
          </p:cNvSpPr>
          <p:nvPr>
            <p:ph type="ftr" sz="quarter" idx="10"/>
          </p:nvPr>
        </p:nvSpPr>
        <p:spPr/>
        <p:txBody>
          <a:bodyPr/>
          <a:lstStyle/>
          <a:p>
            <a:r>
              <a:rPr lang="sv-SE" smtClean="0"/>
              <a:t>HÅLLBAR STAD – ÖPPEN FÖR VÄRLDEN </a:t>
            </a:r>
            <a:endParaRPr lang="en-GB" dirty="0"/>
          </a:p>
        </p:txBody>
      </p:sp>
      <p:sp>
        <p:nvSpPr>
          <p:cNvPr id="3" name="Platshållare för bildnummer 2"/>
          <p:cNvSpPr>
            <a:spLocks noGrp="1"/>
          </p:cNvSpPr>
          <p:nvPr>
            <p:ph type="sldNum" sz="quarter" idx="11"/>
          </p:nvPr>
        </p:nvSpPr>
        <p:spPr/>
        <p:txBody>
          <a:bodyPr/>
          <a:lstStyle/>
          <a:p>
            <a:fld id="{CCB980A4-8073-2E47-BD49-CDC58DACAC28}" type="slidenum">
              <a:rPr lang="sv-SE" smtClean="0"/>
              <a:pPr/>
              <a:t>15</a:t>
            </a:fld>
            <a:endParaRPr lang="sv-SE" dirty="0"/>
          </a:p>
        </p:txBody>
      </p:sp>
      <p:sp>
        <p:nvSpPr>
          <p:cNvPr id="8" name="Platshållare för text 7"/>
          <p:cNvSpPr>
            <a:spLocks noGrp="1"/>
          </p:cNvSpPr>
          <p:nvPr>
            <p:ph type="body" sz="quarter" idx="13"/>
          </p:nvPr>
        </p:nvSpPr>
        <p:spPr>
          <a:xfrm>
            <a:off x="281353" y="999955"/>
            <a:ext cx="8862647" cy="5099394"/>
          </a:xfrm>
        </p:spPr>
        <p:txBody>
          <a:bodyPr/>
          <a:lstStyle/>
          <a:p>
            <a:pPr>
              <a:buNone/>
            </a:pPr>
            <a:r>
              <a:rPr lang="sv-SE" sz="1100" dirty="0" smtClean="0"/>
              <a:t>Januari 2017			Webbstrategiska sammanställer resultat av underhållsåret. Ser över om manualer och metodik</a:t>
            </a:r>
          </a:p>
          <a:p>
            <a:pPr>
              <a:buNone/>
            </a:pPr>
            <a:r>
              <a:rPr lang="sv-SE" sz="1400" dirty="0" smtClean="0"/>
              <a:t>Februari 2017		Presenterar resultat underhållsår 2016</a:t>
            </a:r>
            <a:br>
              <a:rPr lang="sv-SE" sz="1400" dirty="0" smtClean="0"/>
            </a:br>
            <a:r>
              <a:rPr lang="sv-SE" sz="1400" dirty="0" smtClean="0"/>
              <a:t>				</a:t>
            </a:r>
            <a:r>
              <a:rPr lang="sv-SE" sz="1400" b="1" dirty="0" smtClean="0"/>
              <a:t>Start nytt underhållsår för förvaltningsredaktörerna </a:t>
            </a:r>
            <a:r>
              <a:rPr lang="sv-SE" sz="1400" dirty="0" smtClean="0"/>
              <a:t>i utskick.</a:t>
            </a:r>
            <a:br>
              <a:rPr lang="sv-SE" sz="1400" dirty="0" smtClean="0"/>
            </a:br>
            <a:r>
              <a:rPr lang="sv-SE" sz="1400" dirty="0" smtClean="0"/>
              <a:t>				Underhållsår 2017 omfattar allt innehåll på </a:t>
            </a:r>
            <a:r>
              <a:rPr lang="sv-SE" sz="1400" dirty="0" err="1" smtClean="0"/>
              <a:t>goteborg.se</a:t>
            </a:r>
            <a:r>
              <a:rPr lang="sv-SE" sz="1400" dirty="0" smtClean="0"/>
              <a:t> och särskilda fokusområden.</a:t>
            </a:r>
          </a:p>
          <a:p>
            <a:pPr>
              <a:buNone/>
            </a:pPr>
            <a:r>
              <a:rPr lang="sv-SE" sz="1400" b="1" dirty="0" smtClean="0"/>
              <a:t>27 april 2017	</a:t>
            </a:r>
            <a:r>
              <a:rPr lang="sv-SE" sz="1400" dirty="0" smtClean="0"/>
              <a:t>	Förvaltningsredaktörerna senast </a:t>
            </a:r>
            <a:r>
              <a:rPr lang="sv-SE" sz="1400" b="1" dirty="0" smtClean="0"/>
              <a:t>ändrat ansvariga för fakta- och publiceringsansvar 				</a:t>
            </a:r>
            <a:r>
              <a:rPr lang="sv-SE" sz="1400" dirty="0" smtClean="0"/>
              <a:t>för enhetssidor och kategorisidor och vilka som har ansvar för enhetskatalogen</a:t>
            </a:r>
          </a:p>
          <a:p>
            <a:pPr>
              <a:buNone/>
            </a:pPr>
            <a:r>
              <a:rPr lang="sv-SE" sz="1400" dirty="0" smtClean="0"/>
              <a:t>28 april 2017		Förvaltningsredaktörer kan välja att </a:t>
            </a:r>
            <a:r>
              <a:rPr lang="sv-SE" sz="1400" b="1" dirty="0" smtClean="0"/>
              <a:t>börja skicka ut till de som ansvarar för 						enhetskatalogen och 	enhetssidor </a:t>
            </a:r>
            <a:r>
              <a:rPr lang="sv-SE" sz="1400" dirty="0" smtClean="0"/>
              <a:t>att underhållsåret startar. Webbstrategiska </a:t>
            </a:r>
            <a:r>
              <a:rPr lang="sv-SE" sz="1400" b="1" dirty="0" smtClean="0"/>
              <a:t>startar 					underhållsår </a:t>
            </a:r>
            <a:r>
              <a:rPr lang="sv-SE" sz="1400" dirty="0" smtClean="0"/>
              <a:t>för de som har publiceringsansvar </a:t>
            </a:r>
            <a:r>
              <a:rPr lang="sv-SE" sz="1400" b="1" dirty="0" smtClean="0"/>
              <a:t>för kategorisidor</a:t>
            </a:r>
          </a:p>
          <a:p>
            <a:pPr>
              <a:buNone/>
            </a:pPr>
            <a:r>
              <a:rPr lang="sv-SE" sz="1400" b="1" dirty="0" smtClean="0"/>
              <a:t>? (valfri dag för alla) </a:t>
            </a:r>
            <a:r>
              <a:rPr lang="sv-SE" sz="1400" dirty="0" smtClean="0"/>
              <a:t>	</a:t>
            </a:r>
            <a:r>
              <a:rPr lang="sv-SE" sz="1400" b="1" dirty="0" smtClean="0"/>
              <a:t>Deadline för de faktaansvariga som ska kontrollera fakta </a:t>
            </a:r>
            <a:r>
              <a:rPr lang="sv-SE" sz="1400" dirty="0" smtClean="0"/>
              <a:t>för serviceguiden, 						enhetssidor respektive kategorisidor. </a:t>
            </a:r>
          </a:p>
          <a:p>
            <a:pPr>
              <a:buNone/>
            </a:pPr>
            <a:r>
              <a:rPr lang="sv-SE" sz="1100" dirty="0" smtClean="0"/>
              <a:t>Augusti  och oktober		Webbstrategiska påminner </a:t>
            </a:r>
          </a:p>
          <a:p>
            <a:pPr>
              <a:buNone/>
            </a:pPr>
            <a:r>
              <a:rPr lang="sv-SE" sz="1400" b="1" dirty="0" smtClean="0"/>
              <a:t>15 nov 2017		Underhållsåret helt klart </a:t>
            </a:r>
            <a:r>
              <a:rPr lang="sv-SE" sz="1400" dirty="0" smtClean="0"/>
              <a:t>för alla med allt. En </a:t>
            </a:r>
            <a:r>
              <a:rPr lang="sv-SE" sz="1400" b="1" dirty="0" smtClean="0"/>
              <a:t>återkoppling gjord </a:t>
            </a:r>
            <a:r>
              <a:rPr lang="sv-SE" sz="1400" dirty="0" smtClean="0"/>
              <a:t>och inskickad till 					webbstrategiska.  Återkopplingen och analysen med erfarenheterna kring förvaltningens 				arbete med sitt  innehåll på  </a:t>
            </a:r>
            <a:r>
              <a:rPr lang="sv-SE" sz="1400" dirty="0" err="1" smtClean="0"/>
              <a:t>goteborg.se</a:t>
            </a:r>
            <a:r>
              <a:rPr lang="sv-SE" sz="1400" dirty="0" smtClean="0"/>
              <a:t> kan tas med in i förvaltningens egen årsrapport. </a:t>
            </a:r>
          </a:p>
          <a:p>
            <a:pPr>
              <a:buNone/>
            </a:pPr>
            <a:r>
              <a:rPr lang="sv-SE" sz="1100" dirty="0" smtClean="0"/>
              <a:t>22 december 2017		Webbstrategiska med övergripande sammanställning av allas återkopplingar för underhållsåret</a:t>
            </a:r>
          </a:p>
          <a:p>
            <a:pPr>
              <a:buNone/>
            </a:pPr>
            <a:r>
              <a:rPr lang="sv-SE" sz="1400" dirty="0" smtClean="0"/>
              <a:t>Januari 2018		Start underhållsår 2018. Återkoppling till alla om den övergripande sammanställningen.</a:t>
            </a:r>
          </a:p>
          <a:p>
            <a:pPr>
              <a:buNone/>
            </a:pPr>
            <a:endParaRPr lang="sv-SE" sz="1100" dirty="0" smtClean="0"/>
          </a:p>
          <a:p>
            <a:pPr>
              <a:buNone/>
            </a:pPr>
            <a:endParaRPr lang="sv-SE" sz="1100" dirty="0" smtClean="0"/>
          </a:p>
          <a:p>
            <a:endParaRPr lang="sv-SE" sz="1100" dirty="0" smtClean="0"/>
          </a:p>
        </p:txBody>
      </p:sp>
      <p:sp>
        <p:nvSpPr>
          <p:cNvPr id="4" name="Rubrik 3"/>
          <p:cNvSpPr>
            <a:spLocks noGrp="1"/>
          </p:cNvSpPr>
          <p:nvPr>
            <p:ph type="title"/>
          </p:nvPr>
        </p:nvSpPr>
        <p:spPr>
          <a:xfrm>
            <a:off x="522000" y="535990"/>
            <a:ext cx="6738950" cy="408553"/>
          </a:xfrm>
        </p:spPr>
        <p:txBody>
          <a:bodyPr/>
          <a:lstStyle/>
          <a:p>
            <a:r>
              <a:rPr lang="sv-SE" dirty="0" smtClean="0"/>
              <a:t>Tidplan underhållsår 2017</a:t>
            </a:r>
            <a:endParaRPr lang="sv-SE" dirty="0"/>
          </a:p>
        </p:txBody>
      </p:sp>
    </p:spTree>
    <p:extLst>
      <p:ext uri="{BB962C8B-B14F-4D97-AF65-F5344CB8AC3E}">
        <p14:creationId xmlns:p14="http://schemas.microsoft.com/office/powerpoint/2010/main" xmlns="" val="42907125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4"/>
          <p:cNvSpPr>
            <a:spLocks noGrp="1"/>
          </p:cNvSpPr>
          <p:nvPr>
            <p:ph type="sldNum" sz="quarter" idx="14"/>
          </p:nvPr>
        </p:nvSpPr>
        <p:spPr/>
        <p:txBody>
          <a:bodyPr/>
          <a:lstStyle/>
          <a:p>
            <a:fld id="{CCB980A4-8073-2E47-BD49-CDC58DACAC28}" type="slidenum">
              <a:rPr lang="sv-SE" smtClean="0"/>
              <a:pPr/>
              <a:t>16</a:t>
            </a:fld>
            <a:endParaRPr lang="sv-SE" dirty="0"/>
          </a:p>
        </p:txBody>
      </p:sp>
      <p:sp>
        <p:nvSpPr>
          <p:cNvPr id="4" name="Platshållare för sidfot 3"/>
          <p:cNvSpPr>
            <a:spLocks noGrp="1"/>
          </p:cNvSpPr>
          <p:nvPr>
            <p:ph type="ftr" sz="quarter" idx="15"/>
          </p:nvPr>
        </p:nvSpPr>
        <p:spPr/>
        <p:txBody>
          <a:bodyPr/>
          <a:lstStyle/>
          <a:p>
            <a:r>
              <a:rPr lang="en-GB" smtClean="0"/>
              <a:t>HÅLLBAR STAD – ÖPPEN FÖR VÄRLDEN </a:t>
            </a:r>
            <a:endParaRPr lang="en-GB" dirty="0"/>
          </a:p>
        </p:txBody>
      </p:sp>
      <p:sp>
        <p:nvSpPr>
          <p:cNvPr id="12" name="textruta 11"/>
          <p:cNvSpPr txBox="1"/>
          <p:nvPr/>
        </p:nvSpPr>
        <p:spPr>
          <a:xfrm>
            <a:off x="522000" y="1768638"/>
            <a:ext cx="7743699" cy="2123658"/>
          </a:xfrm>
          <a:prstGeom prst="rect">
            <a:avLst/>
          </a:prstGeom>
          <a:noFill/>
        </p:spPr>
        <p:txBody>
          <a:bodyPr wrap="square" rtlCol="0">
            <a:spAutoFit/>
          </a:bodyPr>
          <a:lstStyle/>
          <a:p>
            <a:r>
              <a:rPr lang="sv-SE" sz="6600" b="1" dirty="0" smtClean="0">
                <a:solidFill>
                  <a:srgbClr val="2C2C2C"/>
                </a:solidFill>
                <a:latin typeface="Arial" panose="020B0604020202020204" pitchFamily="34" charset="0"/>
                <a:cs typeface="Arial" panose="020B0604020202020204" pitchFamily="34" charset="0"/>
              </a:rPr>
              <a:t>Synpunkter på tidplanen?</a:t>
            </a:r>
          </a:p>
        </p:txBody>
      </p:sp>
    </p:spTree>
    <p:extLst>
      <p:ext uri="{BB962C8B-B14F-4D97-AF65-F5344CB8AC3E}">
        <p14:creationId xmlns:p14="http://schemas.microsoft.com/office/powerpoint/2010/main" xmlns="" val="2170757409"/>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p:cNvSpPr>
            <a:spLocks noGrp="1"/>
          </p:cNvSpPr>
          <p:nvPr>
            <p:ph type="ftr" sz="quarter" idx="10"/>
          </p:nvPr>
        </p:nvSpPr>
        <p:spPr/>
        <p:txBody>
          <a:bodyPr/>
          <a:lstStyle/>
          <a:p>
            <a:r>
              <a:rPr lang="sv-SE" smtClean="0"/>
              <a:t>HÅLLBAR STAD – ÖPPEN FÖR VÄRLDEN </a:t>
            </a:r>
            <a:endParaRPr lang="en-GB" dirty="0"/>
          </a:p>
        </p:txBody>
      </p:sp>
      <p:sp>
        <p:nvSpPr>
          <p:cNvPr id="3" name="Platshållare för bildnummer 2"/>
          <p:cNvSpPr>
            <a:spLocks noGrp="1"/>
          </p:cNvSpPr>
          <p:nvPr>
            <p:ph type="sldNum" sz="quarter" idx="11"/>
          </p:nvPr>
        </p:nvSpPr>
        <p:spPr/>
        <p:txBody>
          <a:bodyPr/>
          <a:lstStyle/>
          <a:p>
            <a:fld id="{CCB980A4-8073-2E47-BD49-CDC58DACAC28}" type="slidenum">
              <a:rPr lang="sv-SE" smtClean="0"/>
              <a:pPr/>
              <a:t>17</a:t>
            </a:fld>
            <a:endParaRPr lang="sv-SE" dirty="0"/>
          </a:p>
        </p:txBody>
      </p:sp>
      <p:pic>
        <p:nvPicPr>
          <p:cNvPr id="13" name="Platshållare för bild 12" descr="fisknät-nära klar stor.jpg"/>
          <p:cNvPicPr>
            <a:picLocks noGrp="1" noChangeAspect="1"/>
          </p:cNvPicPr>
          <p:nvPr>
            <p:ph type="pic" sz="quarter" idx="12"/>
          </p:nvPr>
        </p:nvPicPr>
        <p:blipFill>
          <a:blip r:embed="rId2"/>
          <a:srcRect l="1182" r="1182"/>
          <a:stretch>
            <a:fillRect/>
          </a:stretch>
        </p:blipFill>
        <p:spPr>
          <a:xfrm>
            <a:off x="6584207" y="1458198"/>
            <a:ext cx="2166391" cy="3415252"/>
          </a:xfrm>
        </p:spPr>
      </p:pic>
      <p:sp>
        <p:nvSpPr>
          <p:cNvPr id="8" name="Platshållare för text 7"/>
          <p:cNvSpPr>
            <a:spLocks noGrp="1"/>
          </p:cNvSpPr>
          <p:nvPr>
            <p:ph type="body" sz="quarter" idx="13"/>
          </p:nvPr>
        </p:nvSpPr>
        <p:spPr>
          <a:xfrm>
            <a:off x="355536" y="1257232"/>
            <a:ext cx="5040000" cy="4694989"/>
          </a:xfrm>
        </p:spPr>
        <p:txBody>
          <a:bodyPr/>
          <a:lstStyle/>
          <a:p>
            <a:r>
              <a:rPr lang="sv-SE" dirty="0" smtClean="0"/>
              <a:t>Underlätta i vardagen för boende, besökare och företagare </a:t>
            </a:r>
          </a:p>
          <a:p>
            <a:r>
              <a:rPr lang="sv-SE" dirty="0" err="1" smtClean="0"/>
              <a:t>goteborg.se</a:t>
            </a:r>
            <a:r>
              <a:rPr lang="sv-SE" dirty="0" smtClean="0"/>
              <a:t> är stadens huvudkanal och enda platsen för mycket nödvändig  information för boende, besökare och företagare</a:t>
            </a:r>
          </a:p>
          <a:p>
            <a:r>
              <a:rPr lang="sv-SE" dirty="0" smtClean="0"/>
              <a:t>Stadens kontaktcenter och andra använder </a:t>
            </a:r>
            <a:r>
              <a:rPr lang="sv-SE" dirty="0" err="1" smtClean="0"/>
              <a:t>goteborg.se</a:t>
            </a:r>
            <a:r>
              <a:rPr lang="sv-SE" dirty="0" smtClean="0"/>
              <a:t> som informationskällan </a:t>
            </a:r>
          </a:p>
          <a:p>
            <a:r>
              <a:rPr lang="sv-SE" dirty="0" smtClean="0"/>
              <a:t>För att leverera god service vi vill hålla </a:t>
            </a:r>
            <a:r>
              <a:rPr lang="sv-SE" dirty="0" err="1" smtClean="0"/>
              <a:t>goteborg.se</a:t>
            </a:r>
            <a:r>
              <a:rPr lang="sv-SE" dirty="0" smtClean="0"/>
              <a:t> på topp</a:t>
            </a:r>
          </a:p>
          <a:p>
            <a:r>
              <a:rPr lang="sv-SE" dirty="0" smtClean="0"/>
              <a:t>Därför är det viktigt att innehållet underhålls och är uppdaterat, korrekt och begripligt</a:t>
            </a:r>
            <a:endParaRPr lang="sv-SE" dirty="0"/>
          </a:p>
        </p:txBody>
      </p:sp>
      <p:sp>
        <p:nvSpPr>
          <p:cNvPr id="4" name="Rubrik 3"/>
          <p:cNvSpPr>
            <a:spLocks noGrp="1"/>
          </p:cNvSpPr>
          <p:nvPr>
            <p:ph type="title"/>
          </p:nvPr>
        </p:nvSpPr>
        <p:spPr>
          <a:xfrm>
            <a:off x="189914" y="445558"/>
            <a:ext cx="7145494" cy="695069"/>
          </a:xfrm>
        </p:spPr>
        <p:txBody>
          <a:bodyPr/>
          <a:lstStyle/>
          <a:p>
            <a:r>
              <a:rPr lang="sv-SE" sz="2400" dirty="0" smtClean="0"/>
              <a:t>Strategiskt och viktigt med underhållsår</a:t>
            </a:r>
            <a:endParaRPr lang="sv-SE" sz="2400" dirty="0"/>
          </a:p>
        </p:txBody>
      </p:sp>
    </p:spTree>
    <p:extLst>
      <p:ext uri="{BB962C8B-B14F-4D97-AF65-F5344CB8AC3E}">
        <p14:creationId xmlns:p14="http://schemas.microsoft.com/office/powerpoint/2010/main" xmlns="" val="42907125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p:cNvSpPr>
            <a:spLocks noGrp="1"/>
          </p:cNvSpPr>
          <p:nvPr>
            <p:ph type="body" sz="quarter" idx="14"/>
          </p:nvPr>
        </p:nvSpPr>
        <p:spPr/>
        <p:txBody>
          <a:bodyPr/>
          <a:lstStyle/>
          <a:p>
            <a:pPr indent="0"/>
            <a:r>
              <a:rPr lang="sv-SE" dirty="0" smtClean="0"/>
              <a:t>KONTAKT</a:t>
            </a:r>
            <a:br>
              <a:rPr lang="sv-SE" dirty="0" smtClean="0"/>
            </a:br>
            <a:r>
              <a:rPr lang="sv-SE" dirty="0" smtClean="0"/>
              <a:t>Webbstrategiska verksamheten</a:t>
            </a:r>
            <a:r>
              <a:rPr lang="sv-SE" dirty="0"/>
              <a:t/>
            </a:r>
            <a:br>
              <a:rPr lang="sv-SE" dirty="0"/>
            </a:br>
            <a:r>
              <a:rPr lang="sv-SE" dirty="0" smtClean="0"/>
              <a:t>Konsument och medborgarservice, </a:t>
            </a:r>
            <a:r>
              <a:rPr lang="sv-SE" dirty="0"/>
              <a:t>Göteborgs </a:t>
            </a:r>
            <a:r>
              <a:rPr lang="sv-SE" dirty="0" smtClean="0"/>
              <a:t>Stad</a:t>
            </a:r>
            <a:br>
              <a:rPr lang="sv-SE" dirty="0" smtClean="0"/>
            </a:br>
            <a:r>
              <a:rPr lang="sv-SE" dirty="0" smtClean="0"/>
              <a:t>Klas Eriksson</a:t>
            </a:r>
            <a:r>
              <a:rPr lang="sv-SE" dirty="0"/>
              <a:t/>
            </a:r>
            <a:br>
              <a:rPr lang="sv-SE" dirty="0"/>
            </a:br>
            <a:r>
              <a:rPr lang="sv-SE" dirty="0" err="1" smtClean="0"/>
              <a:t>klas.eriksson@kom.goteborg.se</a:t>
            </a:r>
            <a:endParaRPr lang="sv-SE" dirty="0"/>
          </a:p>
        </p:txBody>
      </p:sp>
    </p:spTree>
    <p:extLst>
      <p:ext uri="{BB962C8B-B14F-4D97-AF65-F5344CB8AC3E}">
        <p14:creationId xmlns:p14="http://schemas.microsoft.com/office/powerpoint/2010/main" xmlns="" val="2726232983"/>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p:cNvSpPr>
            <a:spLocks noGrp="1"/>
          </p:cNvSpPr>
          <p:nvPr>
            <p:ph type="ftr" sz="quarter" idx="10"/>
          </p:nvPr>
        </p:nvSpPr>
        <p:spPr/>
        <p:txBody>
          <a:bodyPr/>
          <a:lstStyle/>
          <a:p>
            <a:r>
              <a:rPr lang="sv-SE" smtClean="0"/>
              <a:t>HÅLLBAR STAD – ÖPPEN FÖR VÄRLDEN </a:t>
            </a:r>
            <a:endParaRPr lang="en-GB" dirty="0"/>
          </a:p>
        </p:txBody>
      </p:sp>
      <p:sp>
        <p:nvSpPr>
          <p:cNvPr id="3" name="Platshållare för bildnummer 2"/>
          <p:cNvSpPr>
            <a:spLocks noGrp="1"/>
          </p:cNvSpPr>
          <p:nvPr>
            <p:ph type="sldNum" sz="quarter" idx="11"/>
          </p:nvPr>
        </p:nvSpPr>
        <p:spPr/>
        <p:txBody>
          <a:bodyPr/>
          <a:lstStyle/>
          <a:p>
            <a:fld id="{CCB980A4-8073-2E47-BD49-CDC58DACAC28}" type="slidenum">
              <a:rPr lang="sv-SE" smtClean="0"/>
              <a:pPr/>
              <a:t>2</a:t>
            </a:fld>
            <a:endParaRPr lang="sv-SE" dirty="0"/>
          </a:p>
        </p:txBody>
      </p:sp>
      <p:sp>
        <p:nvSpPr>
          <p:cNvPr id="8" name="Platshållare för text 7"/>
          <p:cNvSpPr>
            <a:spLocks noGrp="1"/>
          </p:cNvSpPr>
          <p:nvPr>
            <p:ph type="body" sz="quarter" idx="13"/>
          </p:nvPr>
        </p:nvSpPr>
        <p:spPr>
          <a:xfrm>
            <a:off x="285313" y="1267280"/>
            <a:ext cx="5040000" cy="4694989"/>
          </a:xfrm>
        </p:spPr>
        <p:txBody>
          <a:bodyPr/>
          <a:lstStyle/>
          <a:p>
            <a:r>
              <a:rPr lang="sv-SE" dirty="0" smtClean="0"/>
              <a:t>Förenklat underhållsår eftersom enhetssidorna från underhållsår 2015 klara i maj och mobilanpassningen</a:t>
            </a:r>
          </a:p>
          <a:p>
            <a:r>
              <a:rPr lang="sv-SE" dirty="0" smtClean="0"/>
              <a:t>Se över behörigheter i din förvaltning</a:t>
            </a:r>
          </a:p>
          <a:p>
            <a:r>
              <a:rPr lang="sv-SE" dirty="0" smtClean="0"/>
              <a:t>Se över fakta- och publiceringsansvar</a:t>
            </a:r>
          </a:p>
          <a:p>
            <a:r>
              <a:rPr lang="sv-SE" dirty="0" smtClean="0"/>
              <a:t>Kontaktuppgifter</a:t>
            </a:r>
          </a:p>
          <a:p>
            <a:r>
              <a:rPr lang="sv-SE" dirty="0" smtClean="0"/>
              <a:t>Eventuellt någon del som inte hanns med i underhållsåret 2015</a:t>
            </a:r>
          </a:p>
        </p:txBody>
      </p:sp>
      <p:sp>
        <p:nvSpPr>
          <p:cNvPr id="4" name="Rubrik 3"/>
          <p:cNvSpPr>
            <a:spLocks noGrp="1"/>
          </p:cNvSpPr>
          <p:nvPr>
            <p:ph type="title"/>
          </p:nvPr>
        </p:nvSpPr>
        <p:spPr>
          <a:xfrm>
            <a:off x="280346" y="475702"/>
            <a:ext cx="7081084" cy="695069"/>
          </a:xfrm>
        </p:spPr>
        <p:txBody>
          <a:bodyPr/>
          <a:lstStyle/>
          <a:p>
            <a:r>
              <a:rPr lang="sv-SE" dirty="0" smtClean="0"/>
              <a:t>Underhållsår 2016 – uppdraget</a:t>
            </a:r>
            <a:endParaRPr lang="sv-SE" dirty="0"/>
          </a:p>
        </p:txBody>
      </p:sp>
      <p:pic>
        <p:nvPicPr>
          <p:cNvPr id="9" name="Platshållare för bild 9" descr="verkstad klar.jpg"/>
          <p:cNvPicPr>
            <a:picLocks noChangeAspect="1"/>
          </p:cNvPicPr>
          <p:nvPr/>
        </p:nvPicPr>
        <p:blipFill>
          <a:blip r:embed="rId2"/>
          <a:srcRect l="1182" r="1182"/>
          <a:stretch>
            <a:fillRect/>
          </a:stretch>
        </p:blipFill>
        <p:spPr>
          <a:xfrm flipH="1">
            <a:off x="6548790" y="1382272"/>
            <a:ext cx="2201807" cy="3471083"/>
          </a:xfrm>
          <a:prstGeom prst="rect">
            <a:avLst/>
          </a:prstGeom>
          <a:solidFill>
            <a:schemeClr val="bg1">
              <a:lumMod val="95000"/>
            </a:schemeClr>
          </a:solidFill>
          <a:ln>
            <a:noFill/>
          </a:ln>
        </p:spPr>
      </p:pic>
    </p:spTree>
    <p:extLst>
      <p:ext uri="{BB962C8B-B14F-4D97-AF65-F5344CB8AC3E}">
        <p14:creationId xmlns="" xmlns:p14="http://schemas.microsoft.com/office/powerpoint/2010/main" val="42907125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p:cNvSpPr>
            <a:spLocks noGrp="1"/>
          </p:cNvSpPr>
          <p:nvPr>
            <p:ph type="ftr" sz="quarter" idx="10"/>
          </p:nvPr>
        </p:nvSpPr>
        <p:spPr/>
        <p:txBody>
          <a:bodyPr/>
          <a:lstStyle/>
          <a:p>
            <a:r>
              <a:rPr lang="sv-SE" smtClean="0"/>
              <a:t>HÅLLBAR STAD – ÖPPEN FÖR VÄRLDEN </a:t>
            </a:r>
            <a:endParaRPr lang="en-GB" dirty="0"/>
          </a:p>
        </p:txBody>
      </p:sp>
      <p:sp>
        <p:nvSpPr>
          <p:cNvPr id="3" name="Platshållare för bildnummer 2"/>
          <p:cNvSpPr>
            <a:spLocks noGrp="1"/>
          </p:cNvSpPr>
          <p:nvPr>
            <p:ph type="sldNum" sz="quarter" idx="11"/>
          </p:nvPr>
        </p:nvSpPr>
        <p:spPr/>
        <p:txBody>
          <a:bodyPr/>
          <a:lstStyle/>
          <a:p>
            <a:fld id="{CCB980A4-8073-2E47-BD49-CDC58DACAC28}" type="slidenum">
              <a:rPr lang="sv-SE" smtClean="0"/>
              <a:pPr/>
              <a:t>3</a:t>
            </a:fld>
            <a:endParaRPr lang="sv-SE" dirty="0"/>
          </a:p>
        </p:txBody>
      </p:sp>
      <p:sp>
        <p:nvSpPr>
          <p:cNvPr id="8" name="Platshållare för text 7"/>
          <p:cNvSpPr>
            <a:spLocks noGrp="1"/>
          </p:cNvSpPr>
          <p:nvPr>
            <p:ph type="body" sz="quarter" idx="13"/>
          </p:nvPr>
        </p:nvSpPr>
        <p:spPr>
          <a:xfrm>
            <a:off x="285311" y="1076368"/>
            <a:ext cx="6145633" cy="4694989"/>
          </a:xfrm>
        </p:spPr>
        <p:txBody>
          <a:bodyPr/>
          <a:lstStyle/>
          <a:p>
            <a:r>
              <a:rPr lang="sv-SE" dirty="0" smtClean="0"/>
              <a:t>Behörigheter för att publicera uppdaterats och rensats (beställt borttagning). Särskilt för serviceguiden/enhetskatalogen.</a:t>
            </a:r>
          </a:p>
          <a:p>
            <a:r>
              <a:rPr lang="sv-SE" dirty="0" smtClean="0"/>
              <a:t>Bytt vem som har publicerings- eller faktaansvar för både enhetssidor och kategorisidor. Personerna har slutat i förvaltningen. </a:t>
            </a:r>
          </a:p>
          <a:p>
            <a:r>
              <a:rPr lang="sv-SE" dirty="0" smtClean="0"/>
              <a:t>Olika mycket förbättringar</a:t>
            </a:r>
            <a:br>
              <a:rPr lang="sv-SE" dirty="0" smtClean="0"/>
            </a:br>
            <a:r>
              <a:rPr lang="sv-SE" dirty="0" smtClean="0"/>
              <a:t>- rensat innehåll </a:t>
            </a:r>
            <a:br>
              <a:rPr lang="sv-SE" dirty="0" smtClean="0"/>
            </a:br>
            <a:r>
              <a:rPr lang="sv-SE" dirty="0" smtClean="0"/>
              <a:t>- kontaktuppgifter förbättrats – namn, öppettider, i vissa fall omfattande ändringar</a:t>
            </a:r>
          </a:p>
          <a:p>
            <a:r>
              <a:rPr lang="sv-SE" dirty="0" smtClean="0"/>
              <a:t>Överlag mycket uppdateringar. </a:t>
            </a:r>
            <a:br>
              <a:rPr lang="sv-SE" dirty="0" smtClean="0"/>
            </a:br>
            <a:r>
              <a:rPr lang="sv-SE" dirty="0" smtClean="0"/>
              <a:t>En del förvaltningar har inte riktigt nått fram med att få återkoppling på allt eller att åtgärda allt. </a:t>
            </a:r>
            <a:br>
              <a:rPr lang="sv-SE" dirty="0" smtClean="0"/>
            </a:br>
            <a:r>
              <a:rPr lang="sv-SE" dirty="0" smtClean="0"/>
              <a:t>Men det som behöver göras är dokumenterat och arbetet fortsätter.</a:t>
            </a:r>
          </a:p>
        </p:txBody>
      </p:sp>
      <p:sp>
        <p:nvSpPr>
          <p:cNvPr id="4" name="Rubrik 3"/>
          <p:cNvSpPr>
            <a:spLocks noGrp="1"/>
          </p:cNvSpPr>
          <p:nvPr>
            <p:ph type="title"/>
          </p:nvPr>
        </p:nvSpPr>
        <p:spPr>
          <a:xfrm>
            <a:off x="501904" y="475702"/>
            <a:ext cx="6738950" cy="695069"/>
          </a:xfrm>
        </p:spPr>
        <p:txBody>
          <a:bodyPr/>
          <a:lstStyle/>
          <a:p>
            <a:r>
              <a:rPr lang="sv-SE" dirty="0" smtClean="0"/>
              <a:t>Underhållsår 2016 - resultat</a:t>
            </a:r>
            <a:endParaRPr lang="sv-SE" dirty="0"/>
          </a:p>
        </p:txBody>
      </p:sp>
      <p:pic>
        <p:nvPicPr>
          <p:cNvPr id="12" name="Platshållare för bild 11" descr="moped klar.jpg"/>
          <p:cNvPicPr>
            <a:picLocks noGrp="1" noChangeAspect="1"/>
          </p:cNvPicPr>
          <p:nvPr>
            <p:ph type="pic" sz="quarter" idx="12"/>
          </p:nvPr>
        </p:nvPicPr>
        <p:blipFill>
          <a:blip r:embed="rId2"/>
          <a:srcRect l="1182" r="1182"/>
          <a:stretch>
            <a:fillRect/>
          </a:stretch>
        </p:blipFill>
        <p:spPr>
          <a:xfrm flipH="1">
            <a:off x="6581084" y="1361683"/>
            <a:ext cx="2195429" cy="3461030"/>
          </a:xfrm>
        </p:spPr>
      </p:pic>
    </p:spTree>
    <p:extLst>
      <p:ext uri="{BB962C8B-B14F-4D97-AF65-F5344CB8AC3E}">
        <p14:creationId xmlns="" xmlns:p14="http://schemas.microsoft.com/office/powerpoint/2010/main" val="42907125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p:cNvSpPr>
            <a:spLocks noGrp="1"/>
          </p:cNvSpPr>
          <p:nvPr>
            <p:ph type="ftr" sz="quarter" idx="10"/>
          </p:nvPr>
        </p:nvSpPr>
        <p:spPr/>
        <p:txBody>
          <a:bodyPr/>
          <a:lstStyle/>
          <a:p>
            <a:r>
              <a:rPr lang="sv-SE" smtClean="0"/>
              <a:t>HÅLLBAR STAD – ÖPPEN FÖR VÄRLDEN </a:t>
            </a:r>
            <a:endParaRPr lang="en-GB" dirty="0"/>
          </a:p>
        </p:txBody>
      </p:sp>
      <p:sp>
        <p:nvSpPr>
          <p:cNvPr id="3" name="Platshållare för bildnummer 2"/>
          <p:cNvSpPr>
            <a:spLocks noGrp="1"/>
          </p:cNvSpPr>
          <p:nvPr>
            <p:ph type="sldNum" sz="quarter" idx="11"/>
          </p:nvPr>
        </p:nvSpPr>
        <p:spPr/>
        <p:txBody>
          <a:bodyPr/>
          <a:lstStyle/>
          <a:p>
            <a:fld id="{CCB980A4-8073-2E47-BD49-CDC58DACAC28}" type="slidenum">
              <a:rPr lang="sv-SE" smtClean="0"/>
              <a:pPr/>
              <a:t>4</a:t>
            </a:fld>
            <a:endParaRPr lang="sv-SE" dirty="0"/>
          </a:p>
        </p:txBody>
      </p:sp>
      <p:sp>
        <p:nvSpPr>
          <p:cNvPr id="8" name="Platshållare för text 7"/>
          <p:cNvSpPr>
            <a:spLocks noGrp="1"/>
          </p:cNvSpPr>
          <p:nvPr>
            <p:ph type="body" sz="quarter" idx="13"/>
          </p:nvPr>
        </p:nvSpPr>
        <p:spPr>
          <a:xfrm>
            <a:off x="184718" y="1176848"/>
            <a:ext cx="6145744" cy="4694989"/>
          </a:xfrm>
        </p:spPr>
        <p:txBody>
          <a:bodyPr/>
          <a:lstStyle/>
          <a:p>
            <a:r>
              <a:rPr lang="sv-SE" dirty="0" smtClean="0"/>
              <a:t>Direktlänkar </a:t>
            </a:r>
            <a:r>
              <a:rPr lang="sv-SE" dirty="0" err="1" smtClean="0"/>
              <a:t>goteborg.se/xxx</a:t>
            </a:r>
            <a:r>
              <a:rPr lang="sv-SE" dirty="0" smtClean="0"/>
              <a:t> riskerar peka på fel sida efter mobilanpassning</a:t>
            </a:r>
          </a:p>
          <a:p>
            <a:r>
              <a:rPr lang="sv-SE" dirty="0" smtClean="0"/>
              <a:t>pdf-filer fortsätter vara bekymmer ur tillgänglighet</a:t>
            </a:r>
          </a:p>
          <a:p>
            <a:r>
              <a:rPr lang="sv-SE" dirty="0" smtClean="0"/>
              <a:t>Samarbete över förvaltningsgränser för att synka innehåll som hänger ihop samt länka mellan sidor </a:t>
            </a:r>
          </a:p>
          <a:p>
            <a:r>
              <a:rPr lang="sv-SE" dirty="0" smtClean="0"/>
              <a:t>Stor risk att det är inaktuella uppgifter där det är kontaktuppgifter till tjänstepersoner och där verksamheten dessutom vill ha med uppgifter om flera personer </a:t>
            </a:r>
          </a:p>
          <a:p>
            <a:r>
              <a:rPr lang="sv-SE" dirty="0" smtClean="0"/>
              <a:t>Svårt hitta alternativ till tjänstepersoner: Hur ska vi kunna ge god service utan att kunna hänvisa till enskilda roller? Kontaktcenter blir en för lång omväg att hänvisa till och administratörer på en enhet vill inte vara växel och ha en större arbetsbörda.”</a:t>
            </a:r>
          </a:p>
        </p:txBody>
      </p:sp>
      <p:sp>
        <p:nvSpPr>
          <p:cNvPr id="4" name="Rubrik 3"/>
          <p:cNvSpPr>
            <a:spLocks noGrp="1"/>
          </p:cNvSpPr>
          <p:nvPr>
            <p:ph type="title"/>
          </p:nvPr>
        </p:nvSpPr>
        <p:spPr>
          <a:xfrm>
            <a:off x="331088" y="475702"/>
            <a:ext cx="6738950" cy="695069"/>
          </a:xfrm>
        </p:spPr>
        <p:txBody>
          <a:bodyPr/>
          <a:lstStyle/>
          <a:p>
            <a:r>
              <a:rPr lang="sv-SE" dirty="0" smtClean="0"/>
              <a:t>Underhållsår 2016- systematiska fel</a:t>
            </a:r>
            <a:endParaRPr lang="sv-SE" dirty="0"/>
          </a:p>
        </p:txBody>
      </p:sp>
      <p:pic>
        <p:nvPicPr>
          <p:cNvPr id="10" name="Platshållare för bild 9" descr="skor klar.jpg"/>
          <p:cNvPicPr>
            <a:picLocks noGrp="1" noChangeAspect="1"/>
          </p:cNvPicPr>
          <p:nvPr>
            <p:ph type="pic" sz="quarter" idx="12"/>
          </p:nvPr>
        </p:nvPicPr>
        <p:blipFill>
          <a:blip r:embed="rId3"/>
          <a:srcRect l="1182" r="1182"/>
          <a:stretch>
            <a:fillRect/>
          </a:stretch>
        </p:blipFill>
        <p:spPr>
          <a:xfrm flipH="1">
            <a:off x="6602385" y="1406470"/>
            <a:ext cx="2148212" cy="3386594"/>
          </a:xfrm>
        </p:spPr>
      </p:pic>
    </p:spTree>
    <p:extLst>
      <p:ext uri="{BB962C8B-B14F-4D97-AF65-F5344CB8AC3E}">
        <p14:creationId xmlns:p14="http://schemas.microsoft.com/office/powerpoint/2010/main" xmlns="" val="42907125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p:cNvSpPr>
            <a:spLocks noGrp="1"/>
          </p:cNvSpPr>
          <p:nvPr>
            <p:ph type="ftr" sz="quarter" idx="10"/>
          </p:nvPr>
        </p:nvSpPr>
        <p:spPr/>
        <p:txBody>
          <a:bodyPr/>
          <a:lstStyle/>
          <a:p>
            <a:r>
              <a:rPr lang="sv-SE" smtClean="0"/>
              <a:t>HÅLLBAR STAD – ÖPPEN FÖR VÄRLDEN </a:t>
            </a:r>
            <a:endParaRPr lang="en-GB" dirty="0"/>
          </a:p>
        </p:txBody>
      </p:sp>
      <p:sp>
        <p:nvSpPr>
          <p:cNvPr id="3" name="Platshållare för bildnummer 2"/>
          <p:cNvSpPr>
            <a:spLocks noGrp="1"/>
          </p:cNvSpPr>
          <p:nvPr>
            <p:ph type="sldNum" sz="quarter" idx="11"/>
          </p:nvPr>
        </p:nvSpPr>
        <p:spPr/>
        <p:txBody>
          <a:bodyPr/>
          <a:lstStyle/>
          <a:p>
            <a:fld id="{CCB980A4-8073-2E47-BD49-CDC58DACAC28}" type="slidenum">
              <a:rPr lang="sv-SE" smtClean="0"/>
              <a:pPr/>
              <a:t>5</a:t>
            </a:fld>
            <a:endParaRPr lang="sv-SE" dirty="0"/>
          </a:p>
        </p:txBody>
      </p:sp>
      <p:sp>
        <p:nvSpPr>
          <p:cNvPr id="8" name="Platshållare för text 7"/>
          <p:cNvSpPr>
            <a:spLocks noGrp="1"/>
          </p:cNvSpPr>
          <p:nvPr>
            <p:ph type="body" sz="quarter" idx="13"/>
          </p:nvPr>
        </p:nvSpPr>
        <p:spPr>
          <a:xfrm>
            <a:off x="184718" y="1176848"/>
            <a:ext cx="6145744" cy="4694989"/>
          </a:xfrm>
        </p:spPr>
        <p:txBody>
          <a:bodyPr/>
          <a:lstStyle/>
          <a:p>
            <a:r>
              <a:rPr lang="sv-SE" dirty="0" smtClean="0"/>
              <a:t>Det saknas rutiner hos många enheter när det gäller att kolla av enhetskatalog, vid exempelvis byte av chef, ändring av verksamhet eller uppdatering av öppettider.</a:t>
            </a:r>
          </a:p>
          <a:p>
            <a:r>
              <a:rPr lang="sv-SE" dirty="0" smtClean="0"/>
              <a:t>Svårighet att se till att ha uppdaterade kontaktuppgifter för fristående verksamheter.</a:t>
            </a:r>
          </a:p>
          <a:p>
            <a:r>
              <a:rPr lang="sv-SE" dirty="0" smtClean="0"/>
              <a:t>Beskrivningarna för olika servicetyper känns inte alltid helt uppdaterade och/eller träffande för vissa av verksamheterna. De behöver ses över. Det hade varit önskvärt med faktaansvariga även för dessa texter. </a:t>
            </a:r>
          </a:p>
          <a:p>
            <a:pPr>
              <a:buNone/>
            </a:pPr>
            <a:endParaRPr lang="sv-SE" dirty="0" smtClean="0"/>
          </a:p>
          <a:p>
            <a:pPr>
              <a:buNone/>
            </a:pPr>
            <a:endParaRPr lang="sv-SE" dirty="0" smtClean="0"/>
          </a:p>
        </p:txBody>
      </p:sp>
      <p:sp>
        <p:nvSpPr>
          <p:cNvPr id="4" name="Rubrik 3"/>
          <p:cNvSpPr>
            <a:spLocks noGrp="1"/>
          </p:cNvSpPr>
          <p:nvPr>
            <p:ph type="title"/>
          </p:nvPr>
        </p:nvSpPr>
        <p:spPr>
          <a:xfrm>
            <a:off x="331088" y="475702"/>
            <a:ext cx="6738950" cy="695069"/>
          </a:xfrm>
        </p:spPr>
        <p:txBody>
          <a:bodyPr/>
          <a:lstStyle/>
          <a:p>
            <a:r>
              <a:rPr lang="sv-SE" dirty="0" smtClean="0"/>
              <a:t>Underhållsår 2016- systematiska fel</a:t>
            </a:r>
            <a:endParaRPr lang="sv-SE" dirty="0"/>
          </a:p>
        </p:txBody>
      </p:sp>
      <p:pic>
        <p:nvPicPr>
          <p:cNvPr id="7" name="Platshållare för bild 9" descr="datorskärm klar stor.jpg"/>
          <p:cNvPicPr>
            <a:picLocks noChangeAspect="1"/>
          </p:cNvPicPr>
          <p:nvPr/>
        </p:nvPicPr>
        <p:blipFill>
          <a:blip r:embed="rId3"/>
          <a:srcRect l="1182" r="1182"/>
          <a:stretch>
            <a:fillRect/>
          </a:stretch>
        </p:blipFill>
        <p:spPr>
          <a:xfrm>
            <a:off x="6589637" y="1406471"/>
            <a:ext cx="2160960" cy="3406690"/>
          </a:xfrm>
          <a:prstGeom prst="rect">
            <a:avLst/>
          </a:prstGeom>
          <a:solidFill>
            <a:schemeClr val="bg1">
              <a:lumMod val="95000"/>
            </a:schemeClr>
          </a:solidFill>
          <a:ln>
            <a:noFill/>
          </a:ln>
        </p:spPr>
      </p:pic>
    </p:spTree>
    <p:extLst>
      <p:ext uri="{BB962C8B-B14F-4D97-AF65-F5344CB8AC3E}">
        <p14:creationId xmlns:p14="http://schemas.microsoft.com/office/powerpoint/2010/main" xmlns="" val="42907125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Underhållsår 2016- systematiska fel</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6</a:t>
            </a:fld>
            <a:endParaRPr lang="sv-SE" dirty="0"/>
          </a:p>
        </p:txBody>
      </p:sp>
      <p:sp>
        <p:nvSpPr>
          <p:cNvPr id="2" name="Platshållare för sidfot 1"/>
          <p:cNvSpPr>
            <a:spLocks noGrp="1"/>
          </p:cNvSpPr>
          <p:nvPr>
            <p:ph type="ftr" sz="quarter" idx="15"/>
          </p:nvPr>
        </p:nvSpPr>
        <p:spPr/>
        <p:txBody>
          <a:bodyPr/>
          <a:lstStyle/>
          <a:p>
            <a:r>
              <a:rPr lang="sv-SE" smtClean="0"/>
              <a:t>HÅLLBAR STAD – ÖPPEN FÖR VÄRLDEN </a:t>
            </a:r>
            <a:endParaRPr lang="en-GB" dirty="0"/>
          </a:p>
        </p:txBody>
      </p:sp>
      <p:sp>
        <p:nvSpPr>
          <p:cNvPr id="8" name="Platshållare för text 7"/>
          <p:cNvSpPr>
            <a:spLocks noGrp="1"/>
          </p:cNvSpPr>
          <p:nvPr>
            <p:ph type="body" sz="quarter" idx="13"/>
          </p:nvPr>
        </p:nvSpPr>
        <p:spPr>
          <a:xfrm>
            <a:off x="351178" y="1979525"/>
            <a:ext cx="8228598" cy="2609486"/>
          </a:xfrm>
        </p:spPr>
        <p:txBody>
          <a:bodyPr/>
          <a:lstStyle/>
          <a:p>
            <a:pPr algn="ctr">
              <a:buNone/>
            </a:pPr>
            <a:r>
              <a:rPr lang="sv-SE" sz="2800" dirty="0" smtClean="0"/>
              <a:t>"Kontaktuppgifterna är av någon naturlag alltid felaktiga. Det finns alltid något namn eller nummer som är helt uppåt väggarna trots att man ändrar och fixar och donar.”</a:t>
            </a:r>
          </a:p>
        </p:txBody>
      </p:sp>
    </p:spTree>
    <p:extLst>
      <p:ext uri="{BB962C8B-B14F-4D97-AF65-F5344CB8AC3E}">
        <p14:creationId xmlns:p14="http://schemas.microsoft.com/office/powerpoint/2010/main" xmlns="" val="42907125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p:cNvSpPr>
            <a:spLocks noGrp="1"/>
          </p:cNvSpPr>
          <p:nvPr>
            <p:ph type="ftr" sz="quarter" idx="10"/>
          </p:nvPr>
        </p:nvSpPr>
        <p:spPr/>
        <p:txBody>
          <a:bodyPr/>
          <a:lstStyle/>
          <a:p>
            <a:r>
              <a:rPr lang="sv-SE" smtClean="0"/>
              <a:t>HÅLLBAR STAD – ÖPPEN FÖR VÄRLDEN </a:t>
            </a:r>
            <a:endParaRPr lang="en-GB" dirty="0"/>
          </a:p>
        </p:txBody>
      </p:sp>
      <p:sp>
        <p:nvSpPr>
          <p:cNvPr id="3" name="Platshållare för bildnummer 2"/>
          <p:cNvSpPr>
            <a:spLocks noGrp="1"/>
          </p:cNvSpPr>
          <p:nvPr>
            <p:ph type="sldNum" sz="quarter" idx="11"/>
          </p:nvPr>
        </p:nvSpPr>
        <p:spPr/>
        <p:txBody>
          <a:bodyPr/>
          <a:lstStyle/>
          <a:p>
            <a:fld id="{CCB980A4-8073-2E47-BD49-CDC58DACAC28}" type="slidenum">
              <a:rPr lang="sv-SE" smtClean="0"/>
              <a:pPr/>
              <a:t>7</a:t>
            </a:fld>
            <a:endParaRPr lang="sv-SE" dirty="0"/>
          </a:p>
        </p:txBody>
      </p:sp>
      <p:pic>
        <p:nvPicPr>
          <p:cNvPr id="12" name="Platshållare för bild 11" descr="ledningar klar stor.jpg"/>
          <p:cNvPicPr>
            <a:picLocks noGrp="1" noChangeAspect="1"/>
          </p:cNvPicPr>
          <p:nvPr>
            <p:ph type="pic" sz="quarter" idx="12"/>
          </p:nvPr>
        </p:nvPicPr>
        <p:blipFill>
          <a:blip r:embed="rId3"/>
          <a:srcRect l="1182" r="1182"/>
          <a:stretch>
            <a:fillRect/>
          </a:stretch>
        </p:blipFill>
        <p:spPr>
          <a:xfrm>
            <a:off x="6539031" y="1266400"/>
            <a:ext cx="2211567" cy="3486470"/>
          </a:xfrm>
        </p:spPr>
      </p:pic>
      <p:sp>
        <p:nvSpPr>
          <p:cNvPr id="8" name="Platshållare för text 7"/>
          <p:cNvSpPr>
            <a:spLocks noGrp="1"/>
          </p:cNvSpPr>
          <p:nvPr>
            <p:ph type="body" sz="quarter" idx="13"/>
          </p:nvPr>
        </p:nvSpPr>
        <p:spPr>
          <a:xfrm>
            <a:off x="211016" y="1200915"/>
            <a:ext cx="6328016" cy="5001770"/>
          </a:xfrm>
        </p:spPr>
        <p:txBody>
          <a:bodyPr/>
          <a:lstStyle/>
          <a:p>
            <a:r>
              <a:rPr lang="sv-SE" dirty="0" smtClean="0"/>
              <a:t>Trögt att få kontrollerat kontaktuppgifterna. Krävs ofta mycket påminnelser då en del inte förstår vikten av detta.</a:t>
            </a:r>
          </a:p>
          <a:p>
            <a:r>
              <a:rPr lang="sv-SE" dirty="0" smtClean="0"/>
              <a:t>Det är tydligt att det fungerar mindre bra att ha någon annan än chef som faktaansvarig på enhetssidor. </a:t>
            </a:r>
            <a:br>
              <a:rPr lang="sv-SE" dirty="0" smtClean="0"/>
            </a:br>
            <a:r>
              <a:rPr lang="sv-SE" dirty="0" smtClean="0"/>
              <a:t>Nya chefer har vi kommunikatörer ofta hyfsat bra koll på och kan då själva ändra faktaansvarig för aktuell enhetssida. Men i de fall som enheter ha utsett en alternativ faktaansvarig (icke-chef) så är det svårt att hålla detta uppdaterat. Faktaansvarig är inte en etablerad </a:t>
            </a:r>
            <a:r>
              <a:rPr lang="sv-SE" dirty="0" err="1" smtClean="0"/>
              <a:t>roll…än</a:t>
            </a:r>
            <a:r>
              <a:rPr lang="sv-SE" dirty="0" smtClean="0"/>
              <a:t>. </a:t>
            </a:r>
          </a:p>
        </p:txBody>
      </p:sp>
      <p:sp>
        <p:nvSpPr>
          <p:cNvPr id="4" name="Rubrik 3"/>
          <p:cNvSpPr>
            <a:spLocks noGrp="1"/>
          </p:cNvSpPr>
          <p:nvPr>
            <p:ph type="title"/>
          </p:nvPr>
        </p:nvSpPr>
        <p:spPr>
          <a:xfrm>
            <a:off x="421520" y="455606"/>
            <a:ext cx="6738950" cy="695069"/>
          </a:xfrm>
        </p:spPr>
        <p:txBody>
          <a:bodyPr/>
          <a:lstStyle/>
          <a:p>
            <a:r>
              <a:rPr lang="sv-SE" dirty="0" smtClean="0"/>
              <a:t>Underhållsår 2016 - metoden</a:t>
            </a:r>
            <a:endParaRPr lang="sv-SE" dirty="0"/>
          </a:p>
        </p:txBody>
      </p:sp>
    </p:spTree>
    <p:extLst>
      <p:ext uri="{BB962C8B-B14F-4D97-AF65-F5344CB8AC3E}">
        <p14:creationId xmlns:p14="http://schemas.microsoft.com/office/powerpoint/2010/main" xmlns="" val="42907125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p:cNvSpPr>
            <a:spLocks noGrp="1"/>
          </p:cNvSpPr>
          <p:nvPr>
            <p:ph type="ftr" sz="quarter" idx="10"/>
          </p:nvPr>
        </p:nvSpPr>
        <p:spPr/>
        <p:txBody>
          <a:bodyPr/>
          <a:lstStyle/>
          <a:p>
            <a:r>
              <a:rPr lang="sv-SE" smtClean="0"/>
              <a:t>HÅLLBAR STAD – ÖPPEN FÖR VÄRLDEN </a:t>
            </a:r>
            <a:endParaRPr lang="en-GB" dirty="0"/>
          </a:p>
        </p:txBody>
      </p:sp>
      <p:sp>
        <p:nvSpPr>
          <p:cNvPr id="3" name="Platshållare för bildnummer 2"/>
          <p:cNvSpPr>
            <a:spLocks noGrp="1"/>
          </p:cNvSpPr>
          <p:nvPr>
            <p:ph type="sldNum" sz="quarter" idx="11"/>
          </p:nvPr>
        </p:nvSpPr>
        <p:spPr/>
        <p:txBody>
          <a:bodyPr/>
          <a:lstStyle/>
          <a:p>
            <a:fld id="{CCB980A4-8073-2E47-BD49-CDC58DACAC28}" type="slidenum">
              <a:rPr lang="sv-SE" smtClean="0"/>
              <a:pPr/>
              <a:t>8</a:t>
            </a:fld>
            <a:endParaRPr lang="sv-SE" dirty="0"/>
          </a:p>
        </p:txBody>
      </p:sp>
      <p:sp>
        <p:nvSpPr>
          <p:cNvPr id="8" name="Platshållare för text 7"/>
          <p:cNvSpPr>
            <a:spLocks noGrp="1"/>
          </p:cNvSpPr>
          <p:nvPr>
            <p:ph type="body" sz="quarter" idx="13"/>
          </p:nvPr>
        </p:nvSpPr>
        <p:spPr>
          <a:xfrm>
            <a:off x="211016" y="1040147"/>
            <a:ext cx="6328016" cy="5001770"/>
          </a:xfrm>
        </p:spPr>
        <p:txBody>
          <a:bodyPr/>
          <a:lstStyle/>
          <a:p>
            <a:r>
              <a:rPr lang="sv-SE" dirty="0" smtClean="0"/>
              <a:t>Sett till att jag numera får mejl om när vi får nya (enhets)chefer. Då kan jag direkt lägga till hen som faktaansvarig.</a:t>
            </a:r>
          </a:p>
          <a:p>
            <a:r>
              <a:rPr lang="sv-SE" dirty="0" smtClean="0"/>
              <a:t>Kan vi sammanställa tips och goda exempel på hur vi får svar från de som har faktaansvar . Till exempel ”de här argumenten använde jag” eller ”tänk på att inte börja för sent” och liknande.</a:t>
            </a:r>
          </a:p>
          <a:p>
            <a:r>
              <a:rPr lang="sv-SE" dirty="0" smtClean="0"/>
              <a:t>Det ser olika ut från verksamhet till verksamhet vad som är ifyllt för olika enheter och funktioner i serviceguiden. Kanske bra med en exempelguide på hur det bör se ut. Vad som måste vara ifyllt och vad det får för funktion på enhetssidan.</a:t>
            </a:r>
          </a:p>
          <a:p>
            <a:r>
              <a:rPr lang="sv-SE" dirty="0" smtClean="0"/>
              <a:t>För förvaltningar med mycket innehåll på </a:t>
            </a:r>
            <a:r>
              <a:rPr lang="sv-SE" dirty="0" err="1" smtClean="0"/>
              <a:t>goteborg.se</a:t>
            </a:r>
            <a:r>
              <a:rPr lang="sv-SE" dirty="0" smtClean="0"/>
              <a:t> innebär underhållsåret väldigt mycket arbete. </a:t>
            </a:r>
            <a:br>
              <a:rPr lang="sv-SE" dirty="0" smtClean="0"/>
            </a:br>
            <a:r>
              <a:rPr lang="sv-SE" dirty="0" smtClean="0"/>
              <a:t>Tiden räcker inte till.</a:t>
            </a:r>
          </a:p>
          <a:p>
            <a:endParaRPr lang="sv-SE" dirty="0" smtClean="0"/>
          </a:p>
        </p:txBody>
      </p:sp>
      <p:sp>
        <p:nvSpPr>
          <p:cNvPr id="4" name="Rubrik 3"/>
          <p:cNvSpPr>
            <a:spLocks noGrp="1"/>
          </p:cNvSpPr>
          <p:nvPr>
            <p:ph type="title"/>
          </p:nvPr>
        </p:nvSpPr>
        <p:spPr>
          <a:xfrm>
            <a:off x="421520" y="455606"/>
            <a:ext cx="6738950" cy="695069"/>
          </a:xfrm>
        </p:spPr>
        <p:txBody>
          <a:bodyPr/>
          <a:lstStyle/>
          <a:p>
            <a:r>
              <a:rPr lang="sv-SE" dirty="0" smtClean="0"/>
              <a:t>Underhållsår 2016 - metoden</a:t>
            </a:r>
            <a:endParaRPr lang="sv-SE" dirty="0"/>
          </a:p>
        </p:txBody>
      </p:sp>
      <p:pic>
        <p:nvPicPr>
          <p:cNvPr id="9" name="Platshållare för bild 11" descr="lego klar stor.jpg"/>
          <p:cNvPicPr>
            <a:picLocks noChangeAspect="1"/>
          </p:cNvPicPr>
          <p:nvPr/>
        </p:nvPicPr>
        <p:blipFill>
          <a:blip r:embed="rId2"/>
          <a:srcRect l="1182" r="1182"/>
          <a:stretch>
            <a:fillRect/>
          </a:stretch>
        </p:blipFill>
        <p:spPr>
          <a:xfrm>
            <a:off x="6730007" y="1328445"/>
            <a:ext cx="2108468" cy="3323938"/>
          </a:xfrm>
          <a:prstGeom prst="rect">
            <a:avLst/>
          </a:prstGeom>
          <a:solidFill>
            <a:schemeClr val="bg1">
              <a:lumMod val="95000"/>
            </a:schemeClr>
          </a:solidFill>
          <a:ln>
            <a:noFill/>
          </a:ln>
        </p:spPr>
      </p:pic>
    </p:spTree>
    <p:extLst>
      <p:ext uri="{BB962C8B-B14F-4D97-AF65-F5344CB8AC3E}">
        <p14:creationId xmlns:p14="http://schemas.microsoft.com/office/powerpoint/2010/main" xmlns="" val="42907125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p:cNvSpPr>
            <a:spLocks noGrp="1"/>
          </p:cNvSpPr>
          <p:nvPr>
            <p:ph type="ftr" sz="quarter" idx="10"/>
          </p:nvPr>
        </p:nvSpPr>
        <p:spPr/>
        <p:txBody>
          <a:bodyPr/>
          <a:lstStyle/>
          <a:p>
            <a:r>
              <a:rPr lang="sv-SE" smtClean="0"/>
              <a:t>HÅLLBAR STAD – ÖPPEN FÖR VÄRLDEN </a:t>
            </a:r>
            <a:endParaRPr lang="en-GB" dirty="0"/>
          </a:p>
        </p:txBody>
      </p:sp>
      <p:sp>
        <p:nvSpPr>
          <p:cNvPr id="3" name="Platshållare för bildnummer 2"/>
          <p:cNvSpPr>
            <a:spLocks noGrp="1"/>
          </p:cNvSpPr>
          <p:nvPr>
            <p:ph type="sldNum" sz="quarter" idx="11"/>
          </p:nvPr>
        </p:nvSpPr>
        <p:spPr/>
        <p:txBody>
          <a:bodyPr/>
          <a:lstStyle/>
          <a:p>
            <a:fld id="{CCB980A4-8073-2E47-BD49-CDC58DACAC28}" type="slidenum">
              <a:rPr lang="sv-SE" smtClean="0"/>
              <a:pPr/>
              <a:t>9</a:t>
            </a:fld>
            <a:endParaRPr lang="sv-SE" dirty="0"/>
          </a:p>
        </p:txBody>
      </p:sp>
      <p:sp>
        <p:nvSpPr>
          <p:cNvPr id="8" name="Platshållare för text 7"/>
          <p:cNvSpPr>
            <a:spLocks noGrp="1"/>
          </p:cNvSpPr>
          <p:nvPr>
            <p:ph type="body" sz="quarter" idx="13"/>
          </p:nvPr>
        </p:nvSpPr>
        <p:spPr>
          <a:xfrm>
            <a:off x="211016" y="1040147"/>
            <a:ext cx="6328016" cy="5001770"/>
          </a:xfrm>
        </p:spPr>
        <p:txBody>
          <a:bodyPr/>
          <a:lstStyle/>
          <a:p>
            <a:r>
              <a:rPr lang="sv-SE" dirty="0" smtClean="0"/>
              <a:t>Det är klart vettigt att ha underhållsår.</a:t>
            </a:r>
            <a:br>
              <a:rPr lang="sv-SE" dirty="0" smtClean="0"/>
            </a:br>
            <a:r>
              <a:rPr lang="sv-SE" dirty="0" smtClean="0"/>
              <a:t>Men det är samtidigt viktigt att sidansvariga har som rutin att alltid ha koll på det som ingår i underhållsåret. Risken är annars att det ligger inaktuell information på sidorna under en ganska lång tid. </a:t>
            </a:r>
          </a:p>
          <a:p>
            <a:r>
              <a:rPr lang="sv-SE" dirty="0" smtClean="0"/>
              <a:t>Vi behöver fortsätta att arbeta för att medvetandegöra enhetschefer och kontaktpersoner för webben om vikten av uppdaterade kontaktuppgifter. Vi har inlett detta arbete genom att informera på chefsmöten och via nyhetsbrev. Vi kommer också skapa en plats på intranätet under ”Min stadsdel”, där denna information ska vara tillgänglig. </a:t>
            </a:r>
          </a:p>
          <a:p>
            <a:endParaRPr lang="sv-SE" dirty="0" smtClean="0"/>
          </a:p>
        </p:txBody>
      </p:sp>
      <p:sp>
        <p:nvSpPr>
          <p:cNvPr id="4" name="Rubrik 3"/>
          <p:cNvSpPr>
            <a:spLocks noGrp="1"/>
          </p:cNvSpPr>
          <p:nvPr>
            <p:ph type="title"/>
          </p:nvPr>
        </p:nvSpPr>
        <p:spPr>
          <a:xfrm>
            <a:off x="421520" y="455606"/>
            <a:ext cx="6738950" cy="695069"/>
          </a:xfrm>
        </p:spPr>
        <p:txBody>
          <a:bodyPr/>
          <a:lstStyle/>
          <a:p>
            <a:r>
              <a:rPr lang="sv-SE" dirty="0" smtClean="0"/>
              <a:t>Underhållsår 2016 - metoden</a:t>
            </a:r>
            <a:endParaRPr lang="sv-SE" dirty="0"/>
          </a:p>
        </p:txBody>
      </p:sp>
      <p:pic>
        <p:nvPicPr>
          <p:cNvPr id="9" name="Platshållare för bild 12" descr="fisknät-nära klar stor.jpg"/>
          <p:cNvPicPr>
            <a:picLocks noGrp="1" noChangeAspect="1"/>
          </p:cNvPicPr>
          <p:nvPr>
            <p:ph type="pic" sz="quarter" idx="12"/>
          </p:nvPr>
        </p:nvPicPr>
        <p:blipFill>
          <a:blip r:embed="rId2"/>
          <a:srcRect l="1182" r="1182"/>
          <a:stretch>
            <a:fillRect/>
          </a:stretch>
        </p:blipFill>
        <p:spPr>
          <a:xfrm>
            <a:off x="6634447" y="1347670"/>
            <a:ext cx="2166391" cy="3415252"/>
          </a:xfrm>
        </p:spPr>
      </p:pic>
    </p:spTree>
    <p:extLst>
      <p:ext uri="{BB962C8B-B14F-4D97-AF65-F5344CB8AC3E}">
        <p14:creationId xmlns:p14="http://schemas.microsoft.com/office/powerpoint/2010/main" xmlns="" val="42907125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BG-Stad-Mall_SE_PPT">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GBGstad-grön">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3.xml><?xml version="1.0" encoding="utf-8"?>
<a:theme xmlns:a="http://schemas.openxmlformats.org/drawingml/2006/main" name="GBGstad-röd">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4.xml><?xml version="1.0" encoding="utf-8"?>
<a:theme xmlns:a="http://schemas.openxmlformats.org/drawingml/2006/main" name="GBGstad-prickar">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5.xml><?xml version="1.0" encoding="utf-8"?>
<a:theme xmlns:a="http://schemas.openxmlformats.org/drawingml/2006/main" name="GBGstad-turkos">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6.xml><?xml version="1.0" encoding="utf-8"?>
<a:theme xmlns:a="http://schemas.openxmlformats.org/drawingml/2006/main" name="GBGstad-lila">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7.xml><?xml version="1.0" encoding="utf-8"?>
<a:theme xmlns:a="http://schemas.openxmlformats.org/drawingml/2006/main" name="GBGstad-avslut">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GBG-Stad-Mall_SE_PPT</Template>
  <TotalTime>883</TotalTime>
  <Words>963</Words>
  <Application>Microsoft Office PowerPoint</Application>
  <PresentationFormat>Bildspel på skärmen (4:3)</PresentationFormat>
  <Paragraphs>115</Paragraphs>
  <Slides>18</Slides>
  <Notes>7</Notes>
  <HiddenSlides>0</HiddenSlides>
  <MMClips>0</MMClips>
  <ScaleCrop>false</ScaleCrop>
  <HeadingPairs>
    <vt:vector size="4" baseType="variant">
      <vt:variant>
        <vt:lpstr>Tema</vt:lpstr>
      </vt:variant>
      <vt:variant>
        <vt:i4>7</vt:i4>
      </vt:variant>
      <vt:variant>
        <vt:lpstr>Bildrubriker</vt:lpstr>
      </vt:variant>
      <vt:variant>
        <vt:i4>18</vt:i4>
      </vt:variant>
    </vt:vector>
  </HeadingPairs>
  <TitlesOfParts>
    <vt:vector size="25" baseType="lpstr">
      <vt:lpstr>GBG-Stad-Mall_SE_PPT</vt:lpstr>
      <vt:lpstr>GBGstad-grön</vt:lpstr>
      <vt:lpstr>GBGstad-röd</vt:lpstr>
      <vt:lpstr>GBGstad-prickar</vt:lpstr>
      <vt:lpstr>GBGstad-turkos</vt:lpstr>
      <vt:lpstr>GBGstad-lila</vt:lpstr>
      <vt:lpstr>GBGstad-avslut</vt:lpstr>
      <vt:lpstr>Underhållsår 2016 Summering </vt:lpstr>
      <vt:lpstr>Underhållsår 2016 – uppdraget</vt:lpstr>
      <vt:lpstr>Underhållsår 2016 - resultat</vt:lpstr>
      <vt:lpstr>Underhållsår 2016- systematiska fel</vt:lpstr>
      <vt:lpstr>Underhållsår 2016- systematiska fel</vt:lpstr>
      <vt:lpstr>Underhållsår 2016- systematiska fel</vt:lpstr>
      <vt:lpstr>Underhållsår 2016 - metoden</vt:lpstr>
      <vt:lpstr>Underhållsår 2016 - metoden</vt:lpstr>
      <vt:lpstr>Underhållsår 2016 - metoden</vt:lpstr>
      <vt:lpstr>Underhållsår 2016 - metoden</vt:lpstr>
      <vt:lpstr>Tack för god insats!</vt:lpstr>
      <vt:lpstr>Bild 12</vt:lpstr>
      <vt:lpstr>Underhållsår 2017 Start </vt:lpstr>
      <vt:lpstr>Särskilda fokusområden 2017</vt:lpstr>
      <vt:lpstr>Tidplan underhållsår 2017</vt:lpstr>
      <vt:lpstr>Bild 16</vt:lpstr>
      <vt:lpstr>Strategiskt och viktigt med underhållsår</vt:lpstr>
      <vt:lpstr>Bild 18</vt:lpstr>
    </vt:vector>
  </TitlesOfParts>
  <Company>Göteborgs stad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Instruktioner för ppt-mallen</dc:title>
  <dc:creator>Klas Eriksson</dc:creator>
  <cp:lastModifiedBy>Klas Eriksson</cp:lastModifiedBy>
  <cp:revision>143</cp:revision>
  <cp:lastPrinted>2014-06-25T13:57:34Z</cp:lastPrinted>
  <dcterms:created xsi:type="dcterms:W3CDTF">2015-02-26T12:42:58Z</dcterms:created>
  <dcterms:modified xsi:type="dcterms:W3CDTF">2017-02-10T13:36:54Z</dcterms:modified>
</cp:coreProperties>
</file>